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257" r:id="rId5"/>
    <p:sldId id="281" r:id="rId6"/>
    <p:sldId id="258" r:id="rId7"/>
    <p:sldId id="270" r:id="rId8"/>
    <p:sldId id="271" r:id="rId9"/>
    <p:sldId id="272" r:id="rId10"/>
    <p:sldId id="273" r:id="rId11"/>
    <p:sldId id="274" r:id="rId12"/>
    <p:sldId id="275" r:id="rId13"/>
    <p:sldId id="276" r:id="rId14"/>
    <p:sldId id="278" r:id="rId15"/>
    <p:sldId id="280" r:id="rId16"/>
    <p:sldId id="282" r:id="rId17"/>
  </p:sldIdLst>
  <p:sldSz cx="9144000" cy="6858000" type="screen4x3"/>
  <p:notesSz cx="6954838"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userDrawn="1">
          <p15:clr>
            <a:srgbClr val="A4A3A4"/>
          </p15:clr>
        </p15:guide>
        <p15:guide id="2" pos="2191"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7B61A14-A81C-CB70-FAE4-BD4E0BB6C290}" name="Oh, Michelle (NBCUniversal)" initials="MO" userId="S::206562471@TFAYD.com::38a645aa-89e0-4eff-90d4-6f5bb1a6f112" providerId="AD"/>
  <p188:author id="{F9697762-A7AD-BE91-0E7D-40BE221C41FA}" name="Andriopoulos, Colleen (NBCUniversal)" initials="AC" userId="S::206854804@tfayd.com::887cb6b4-104e-4934-a23d-8e43671314a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Oh, Michelle (NBCUniversal)" initials="OM(" lastIdx="1" clrIdx="0">
    <p:extLst>
      <p:ext uri="{19B8F6BF-5375-455C-9EA6-DF929625EA0E}">
        <p15:presenceInfo xmlns:p15="http://schemas.microsoft.com/office/powerpoint/2012/main" userId="S::206562471@TFAYD.com::38a645aa-89e0-4eff-90d4-6f5bb1a6f11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3C0FC7F-A488-4A54-A25D-A4F08603ADEC}" v="20" dt="2025-09-23T20:18:44.7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11" autoAdjust="0"/>
    <p:restoredTop sz="96652" autoAdjust="0"/>
  </p:normalViewPr>
  <p:slideViewPr>
    <p:cSldViewPr>
      <p:cViewPr varScale="1">
        <p:scale>
          <a:sx n="160" d="100"/>
          <a:sy n="160" d="100"/>
        </p:scale>
        <p:origin x="4680" y="144"/>
      </p:cViewPr>
      <p:guideLst>
        <p:guide orient="horz" pos="2160"/>
        <p:guide pos="2880"/>
      </p:guideLst>
    </p:cSldViewPr>
  </p:slideViewPr>
  <p:notesTextViewPr>
    <p:cViewPr>
      <p:scale>
        <a:sx n="1" d="1"/>
        <a:sy n="1" d="1"/>
      </p:scale>
      <p:origin x="0" y="0"/>
    </p:cViewPr>
  </p:notesTextViewPr>
  <p:notesViewPr>
    <p:cSldViewPr>
      <p:cViewPr varScale="1">
        <p:scale>
          <a:sx n="67" d="100"/>
          <a:sy n="67" d="100"/>
        </p:scale>
        <p:origin x="-2778" y="-108"/>
      </p:cViewPr>
      <p:guideLst>
        <p:guide orient="horz" pos="2909"/>
        <p:guide pos="219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h, Michelle (NBCUniversal)" userId="38a645aa-89e0-4eff-90d4-6f5bb1a6f112" providerId="ADAL" clId="{93C0FC7F-A488-4A54-A25D-A4F08603ADEC}"/>
    <pc:docChg chg="undo custSel modSld">
      <pc:chgData name="Oh, Michelle (NBCUniversal)" userId="38a645aa-89e0-4eff-90d4-6f5bb1a6f112" providerId="ADAL" clId="{93C0FC7F-A488-4A54-A25D-A4F08603ADEC}" dt="2025-09-23T20:19:06.904" v="840" actId="20577"/>
      <pc:docMkLst>
        <pc:docMk/>
      </pc:docMkLst>
      <pc:sldChg chg="modSp mod">
        <pc:chgData name="Oh, Michelle (NBCUniversal)" userId="38a645aa-89e0-4eff-90d4-6f5bb1a6f112" providerId="ADAL" clId="{93C0FC7F-A488-4A54-A25D-A4F08603ADEC}" dt="2025-09-23T20:09:27.083" v="805" actId="20577"/>
        <pc:sldMkLst>
          <pc:docMk/>
          <pc:sldMk cId="2756633104" sldId="257"/>
        </pc:sldMkLst>
        <pc:spChg chg="mod">
          <ac:chgData name="Oh, Michelle (NBCUniversal)" userId="38a645aa-89e0-4eff-90d4-6f5bb1a6f112" providerId="ADAL" clId="{93C0FC7F-A488-4A54-A25D-A4F08603ADEC}" dt="2025-09-23T20:09:27.083" v="805" actId="20577"/>
          <ac:spMkLst>
            <pc:docMk/>
            <pc:sldMk cId="2756633104" sldId="257"/>
            <ac:spMk id="2" creationId="{00000000-0000-0000-0000-000000000000}"/>
          </ac:spMkLst>
        </pc:spChg>
        <pc:spChg chg="mod">
          <ac:chgData name="Oh, Michelle (NBCUniversal)" userId="38a645aa-89e0-4eff-90d4-6f5bb1a6f112" providerId="ADAL" clId="{93C0FC7F-A488-4A54-A25D-A4F08603ADEC}" dt="2025-09-23T20:08:42.498" v="792" actId="1076"/>
          <ac:spMkLst>
            <pc:docMk/>
            <pc:sldMk cId="2756633104" sldId="257"/>
            <ac:spMk id="4" creationId="{06A2F269-D2D0-E21A-EA30-81AE14C0239D}"/>
          </ac:spMkLst>
        </pc:spChg>
        <pc:spChg chg="mod">
          <ac:chgData name="Oh, Michelle (NBCUniversal)" userId="38a645aa-89e0-4eff-90d4-6f5bb1a6f112" providerId="ADAL" clId="{93C0FC7F-A488-4A54-A25D-A4F08603ADEC}" dt="2025-09-23T16:27:15.317" v="9" actId="404"/>
          <ac:spMkLst>
            <pc:docMk/>
            <pc:sldMk cId="2756633104" sldId="257"/>
            <ac:spMk id="5" creationId="{00000000-0000-0000-0000-000000000000}"/>
          </ac:spMkLst>
        </pc:spChg>
        <pc:spChg chg="mod">
          <ac:chgData name="Oh, Michelle (NBCUniversal)" userId="38a645aa-89e0-4eff-90d4-6f5bb1a6f112" providerId="ADAL" clId="{93C0FC7F-A488-4A54-A25D-A4F08603ADEC}" dt="2025-09-23T16:27:28.780" v="15" actId="207"/>
          <ac:spMkLst>
            <pc:docMk/>
            <pc:sldMk cId="2756633104" sldId="257"/>
            <ac:spMk id="15" creationId="{CC3056D3-1F05-49CC-823A-E73F93D95054}"/>
          </ac:spMkLst>
        </pc:spChg>
      </pc:sldChg>
      <pc:sldChg chg="modSp mod">
        <pc:chgData name="Oh, Michelle (NBCUniversal)" userId="38a645aa-89e0-4eff-90d4-6f5bb1a6f112" providerId="ADAL" clId="{93C0FC7F-A488-4A54-A25D-A4F08603ADEC}" dt="2025-09-23T20:18:25.955" v="827" actId="1076"/>
        <pc:sldMkLst>
          <pc:docMk/>
          <pc:sldMk cId="19732897" sldId="258"/>
        </pc:sldMkLst>
        <pc:spChg chg="mod">
          <ac:chgData name="Oh, Michelle (NBCUniversal)" userId="38a645aa-89e0-4eff-90d4-6f5bb1a6f112" providerId="ADAL" clId="{93C0FC7F-A488-4A54-A25D-A4F08603ADEC}" dt="2025-09-23T16:28:26.408" v="24" actId="20577"/>
          <ac:spMkLst>
            <pc:docMk/>
            <pc:sldMk cId="19732897" sldId="258"/>
            <ac:spMk id="3" creationId="{00000000-0000-0000-0000-000000000000}"/>
          </ac:spMkLst>
        </pc:spChg>
        <pc:spChg chg="mod">
          <ac:chgData name="Oh, Michelle (NBCUniversal)" userId="38a645aa-89e0-4eff-90d4-6f5bb1a6f112" providerId="ADAL" clId="{93C0FC7F-A488-4A54-A25D-A4F08603ADEC}" dt="2025-09-23T20:18:25.955" v="827" actId="1076"/>
          <ac:spMkLst>
            <pc:docMk/>
            <pc:sldMk cId="19732897" sldId="258"/>
            <ac:spMk id="5" creationId="{B9E83EB9-787F-13E2-7969-686135AE4F81}"/>
          </ac:spMkLst>
        </pc:spChg>
        <pc:picChg chg="mod">
          <ac:chgData name="Oh, Michelle (NBCUniversal)" userId="38a645aa-89e0-4eff-90d4-6f5bb1a6f112" providerId="ADAL" clId="{93C0FC7F-A488-4A54-A25D-A4F08603ADEC}" dt="2025-09-23T20:18:25.955" v="827" actId="1076"/>
          <ac:picMkLst>
            <pc:docMk/>
            <pc:sldMk cId="19732897" sldId="258"/>
            <ac:picMk id="4" creationId="{965519C2-9C6C-848C-D94F-88A373102320}"/>
          </ac:picMkLst>
        </pc:picChg>
      </pc:sldChg>
      <pc:sldChg chg="addSp delSp modSp mod">
        <pc:chgData name="Oh, Michelle (NBCUniversal)" userId="38a645aa-89e0-4eff-90d4-6f5bb1a6f112" providerId="ADAL" clId="{93C0FC7F-A488-4A54-A25D-A4F08603ADEC}" dt="2025-09-23T20:18:34.611" v="829"/>
        <pc:sldMkLst>
          <pc:docMk/>
          <pc:sldMk cId="1652922018" sldId="270"/>
        </pc:sldMkLst>
        <pc:spChg chg="add mod">
          <ac:chgData name="Oh, Michelle (NBCUniversal)" userId="38a645aa-89e0-4eff-90d4-6f5bb1a6f112" providerId="ADAL" clId="{93C0FC7F-A488-4A54-A25D-A4F08603ADEC}" dt="2025-09-23T20:18:34.611" v="829"/>
          <ac:spMkLst>
            <pc:docMk/>
            <pc:sldMk cId="1652922018" sldId="270"/>
            <ac:spMk id="3" creationId="{0EA5E718-AB0C-7A76-A1AC-742BF61E314B}"/>
          </ac:spMkLst>
        </pc:spChg>
        <pc:spChg chg="del">
          <ac:chgData name="Oh, Michelle (NBCUniversal)" userId="38a645aa-89e0-4eff-90d4-6f5bb1a6f112" providerId="ADAL" clId="{93C0FC7F-A488-4A54-A25D-A4F08603ADEC}" dt="2025-09-23T20:17:59.456" v="816" actId="478"/>
          <ac:spMkLst>
            <pc:docMk/>
            <pc:sldMk cId="1652922018" sldId="270"/>
            <ac:spMk id="7" creationId="{B9996D75-8FAB-FC7E-0DDC-A26719CD87E2}"/>
          </ac:spMkLst>
        </pc:spChg>
        <pc:picChg chg="add mod">
          <ac:chgData name="Oh, Michelle (NBCUniversal)" userId="38a645aa-89e0-4eff-90d4-6f5bb1a6f112" providerId="ADAL" clId="{93C0FC7F-A488-4A54-A25D-A4F08603ADEC}" dt="2025-09-23T20:18:34.611" v="829"/>
          <ac:picMkLst>
            <pc:docMk/>
            <pc:sldMk cId="1652922018" sldId="270"/>
            <ac:picMk id="2" creationId="{BCFE2837-6CAF-8629-8679-17DA54598FDB}"/>
          </ac:picMkLst>
        </pc:picChg>
        <pc:picChg chg="del">
          <ac:chgData name="Oh, Michelle (NBCUniversal)" userId="38a645aa-89e0-4eff-90d4-6f5bb1a6f112" providerId="ADAL" clId="{93C0FC7F-A488-4A54-A25D-A4F08603ADEC}" dt="2025-09-23T20:17:59.456" v="816" actId="478"/>
          <ac:picMkLst>
            <pc:docMk/>
            <pc:sldMk cId="1652922018" sldId="270"/>
            <ac:picMk id="6" creationId="{13043903-B293-CC81-19FE-F14BF02D0A1F}"/>
          </ac:picMkLst>
        </pc:picChg>
      </pc:sldChg>
      <pc:sldChg chg="addSp delSp modSp mod">
        <pc:chgData name="Oh, Michelle (NBCUniversal)" userId="38a645aa-89e0-4eff-90d4-6f5bb1a6f112" providerId="ADAL" clId="{93C0FC7F-A488-4A54-A25D-A4F08603ADEC}" dt="2025-09-23T20:18:36.177" v="830"/>
        <pc:sldMkLst>
          <pc:docMk/>
          <pc:sldMk cId="1691916085" sldId="271"/>
        </pc:sldMkLst>
        <pc:spChg chg="del">
          <ac:chgData name="Oh, Michelle (NBCUniversal)" userId="38a645aa-89e0-4eff-90d4-6f5bb1a6f112" providerId="ADAL" clId="{93C0FC7F-A488-4A54-A25D-A4F08603ADEC}" dt="2025-09-23T20:18:01.512" v="817" actId="478"/>
          <ac:spMkLst>
            <pc:docMk/>
            <pc:sldMk cId="1691916085" sldId="271"/>
            <ac:spMk id="6" creationId="{9FEE5705-81F1-5811-4473-60F07A2C51D7}"/>
          </ac:spMkLst>
        </pc:spChg>
        <pc:spChg chg="add mod">
          <ac:chgData name="Oh, Michelle (NBCUniversal)" userId="38a645aa-89e0-4eff-90d4-6f5bb1a6f112" providerId="ADAL" clId="{93C0FC7F-A488-4A54-A25D-A4F08603ADEC}" dt="2025-09-23T20:18:36.177" v="830"/>
          <ac:spMkLst>
            <pc:docMk/>
            <pc:sldMk cId="1691916085" sldId="271"/>
            <ac:spMk id="9" creationId="{CA6A5140-4838-D933-3D42-0D5FF31AF3D1}"/>
          </ac:spMkLst>
        </pc:spChg>
        <pc:picChg chg="del">
          <ac:chgData name="Oh, Michelle (NBCUniversal)" userId="38a645aa-89e0-4eff-90d4-6f5bb1a6f112" providerId="ADAL" clId="{93C0FC7F-A488-4A54-A25D-A4F08603ADEC}" dt="2025-09-23T20:18:01.512" v="817" actId="478"/>
          <ac:picMkLst>
            <pc:docMk/>
            <pc:sldMk cId="1691916085" sldId="271"/>
            <ac:picMk id="5" creationId="{56CFECFF-233D-B93A-569E-3513035AC867}"/>
          </ac:picMkLst>
        </pc:picChg>
        <pc:picChg chg="add mod">
          <ac:chgData name="Oh, Michelle (NBCUniversal)" userId="38a645aa-89e0-4eff-90d4-6f5bb1a6f112" providerId="ADAL" clId="{93C0FC7F-A488-4A54-A25D-A4F08603ADEC}" dt="2025-09-23T20:18:36.177" v="830"/>
          <ac:picMkLst>
            <pc:docMk/>
            <pc:sldMk cId="1691916085" sldId="271"/>
            <ac:picMk id="7" creationId="{FF074114-2697-7B67-00A7-4087E82DCE96}"/>
          </ac:picMkLst>
        </pc:picChg>
      </pc:sldChg>
      <pc:sldChg chg="addSp delSp modSp mod">
        <pc:chgData name="Oh, Michelle (NBCUniversal)" userId="38a645aa-89e0-4eff-90d4-6f5bb1a6f112" providerId="ADAL" clId="{93C0FC7F-A488-4A54-A25D-A4F08603ADEC}" dt="2025-09-23T20:18:37.391" v="831"/>
        <pc:sldMkLst>
          <pc:docMk/>
          <pc:sldMk cId="841043875" sldId="272"/>
        </pc:sldMkLst>
        <pc:spChg chg="mod">
          <ac:chgData name="Oh, Michelle (NBCUniversal)" userId="38a645aa-89e0-4eff-90d4-6f5bb1a6f112" providerId="ADAL" clId="{93C0FC7F-A488-4A54-A25D-A4F08603ADEC}" dt="2025-09-23T20:02:34.890" v="671" actId="13926"/>
          <ac:spMkLst>
            <pc:docMk/>
            <pc:sldMk cId="841043875" sldId="272"/>
            <ac:spMk id="3" creationId="{AFC26F83-A895-6629-6DB2-39A7945372EE}"/>
          </ac:spMkLst>
        </pc:spChg>
        <pc:spChg chg="del">
          <ac:chgData name="Oh, Michelle (NBCUniversal)" userId="38a645aa-89e0-4eff-90d4-6f5bb1a6f112" providerId="ADAL" clId="{93C0FC7F-A488-4A54-A25D-A4F08603ADEC}" dt="2025-09-23T20:18:03.917" v="818" actId="478"/>
          <ac:spMkLst>
            <pc:docMk/>
            <pc:sldMk cId="841043875" sldId="272"/>
            <ac:spMk id="6" creationId="{A10E90A6-BE14-A2F3-ED3B-4459694DF7ED}"/>
          </ac:spMkLst>
        </pc:spChg>
        <pc:spChg chg="add mod">
          <ac:chgData name="Oh, Michelle (NBCUniversal)" userId="38a645aa-89e0-4eff-90d4-6f5bb1a6f112" providerId="ADAL" clId="{93C0FC7F-A488-4A54-A25D-A4F08603ADEC}" dt="2025-09-23T20:18:37.391" v="831"/>
          <ac:spMkLst>
            <pc:docMk/>
            <pc:sldMk cId="841043875" sldId="272"/>
            <ac:spMk id="8" creationId="{D6DD9273-1A80-1806-0B2A-C82AB38C6776}"/>
          </ac:spMkLst>
        </pc:spChg>
        <pc:picChg chg="del">
          <ac:chgData name="Oh, Michelle (NBCUniversal)" userId="38a645aa-89e0-4eff-90d4-6f5bb1a6f112" providerId="ADAL" clId="{93C0FC7F-A488-4A54-A25D-A4F08603ADEC}" dt="2025-09-23T20:18:03.917" v="818" actId="478"/>
          <ac:picMkLst>
            <pc:docMk/>
            <pc:sldMk cId="841043875" sldId="272"/>
            <ac:picMk id="5" creationId="{7496AD53-215D-DED7-4DC1-8A7BA22AC361}"/>
          </ac:picMkLst>
        </pc:picChg>
        <pc:picChg chg="add mod">
          <ac:chgData name="Oh, Michelle (NBCUniversal)" userId="38a645aa-89e0-4eff-90d4-6f5bb1a6f112" providerId="ADAL" clId="{93C0FC7F-A488-4A54-A25D-A4F08603ADEC}" dt="2025-09-23T20:18:37.391" v="831"/>
          <ac:picMkLst>
            <pc:docMk/>
            <pc:sldMk cId="841043875" sldId="272"/>
            <ac:picMk id="7" creationId="{A1130F4F-0635-2C93-A202-553025A459F3}"/>
          </ac:picMkLst>
        </pc:picChg>
      </pc:sldChg>
      <pc:sldChg chg="addSp delSp modSp mod">
        <pc:chgData name="Oh, Michelle (NBCUniversal)" userId="38a645aa-89e0-4eff-90d4-6f5bb1a6f112" providerId="ADAL" clId="{93C0FC7F-A488-4A54-A25D-A4F08603ADEC}" dt="2025-09-23T20:18:38.527" v="832"/>
        <pc:sldMkLst>
          <pc:docMk/>
          <pc:sldMk cId="2260962844" sldId="273"/>
        </pc:sldMkLst>
        <pc:spChg chg="mod">
          <ac:chgData name="Oh, Michelle (NBCUniversal)" userId="38a645aa-89e0-4eff-90d4-6f5bb1a6f112" providerId="ADAL" clId="{93C0FC7F-A488-4A54-A25D-A4F08603ADEC}" dt="2025-09-23T20:02:48.416" v="672" actId="13926"/>
          <ac:spMkLst>
            <pc:docMk/>
            <pc:sldMk cId="2260962844" sldId="273"/>
            <ac:spMk id="3" creationId="{6181AC72-25C9-0A84-D1D1-FB53FFAE07BC}"/>
          </ac:spMkLst>
        </pc:spChg>
        <pc:spChg chg="del mod">
          <ac:chgData name="Oh, Michelle (NBCUniversal)" userId="38a645aa-89e0-4eff-90d4-6f5bb1a6f112" providerId="ADAL" clId="{93C0FC7F-A488-4A54-A25D-A4F08603ADEC}" dt="2025-09-23T20:18:06.619" v="820" actId="478"/>
          <ac:spMkLst>
            <pc:docMk/>
            <pc:sldMk cId="2260962844" sldId="273"/>
            <ac:spMk id="6" creationId="{0C4313C3-C619-7AD7-7707-8FB6929CE027}"/>
          </ac:spMkLst>
        </pc:spChg>
        <pc:spChg chg="add mod">
          <ac:chgData name="Oh, Michelle (NBCUniversal)" userId="38a645aa-89e0-4eff-90d4-6f5bb1a6f112" providerId="ADAL" clId="{93C0FC7F-A488-4A54-A25D-A4F08603ADEC}" dt="2025-09-23T20:18:38.527" v="832"/>
          <ac:spMkLst>
            <pc:docMk/>
            <pc:sldMk cId="2260962844" sldId="273"/>
            <ac:spMk id="9" creationId="{99289074-C1C5-016D-D231-98C22FAD3FCF}"/>
          </ac:spMkLst>
        </pc:spChg>
        <pc:picChg chg="del mod">
          <ac:chgData name="Oh, Michelle (NBCUniversal)" userId="38a645aa-89e0-4eff-90d4-6f5bb1a6f112" providerId="ADAL" clId="{93C0FC7F-A488-4A54-A25D-A4F08603ADEC}" dt="2025-09-23T20:18:06.619" v="820" actId="478"/>
          <ac:picMkLst>
            <pc:docMk/>
            <pc:sldMk cId="2260962844" sldId="273"/>
            <ac:picMk id="5" creationId="{979C8898-AE62-CB10-6FE6-F9FFDD4BDEC8}"/>
          </ac:picMkLst>
        </pc:picChg>
        <pc:picChg chg="add mod">
          <ac:chgData name="Oh, Michelle (NBCUniversal)" userId="38a645aa-89e0-4eff-90d4-6f5bb1a6f112" providerId="ADAL" clId="{93C0FC7F-A488-4A54-A25D-A4F08603ADEC}" dt="2025-09-23T20:18:38.527" v="832"/>
          <ac:picMkLst>
            <pc:docMk/>
            <pc:sldMk cId="2260962844" sldId="273"/>
            <ac:picMk id="7" creationId="{8D2AB0E6-9660-44C9-B51C-BA139B3F6409}"/>
          </ac:picMkLst>
        </pc:picChg>
      </pc:sldChg>
      <pc:sldChg chg="addSp delSp modSp mod">
        <pc:chgData name="Oh, Michelle (NBCUniversal)" userId="38a645aa-89e0-4eff-90d4-6f5bb1a6f112" providerId="ADAL" clId="{93C0FC7F-A488-4A54-A25D-A4F08603ADEC}" dt="2025-09-23T20:18:39.631" v="833"/>
        <pc:sldMkLst>
          <pc:docMk/>
          <pc:sldMk cId="512073851" sldId="274"/>
        </pc:sldMkLst>
        <pc:spChg chg="mod">
          <ac:chgData name="Oh, Michelle (NBCUniversal)" userId="38a645aa-89e0-4eff-90d4-6f5bb1a6f112" providerId="ADAL" clId="{93C0FC7F-A488-4A54-A25D-A4F08603ADEC}" dt="2025-09-23T16:37:32.862" v="249" actId="113"/>
          <ac:spMkLst>
            <pc:docMk/>
            <pc:sldMk cId="512073851" sldId="274"/>
            <ac:spMk id="3" creationId="{8AF40D0C-AF75-0EF9-572D-C1FAA2450B42}"/>
          </ac:spMkLst>
        </pc:spChg>
        <pc:spChg chg="del">
          <ac:chgData name="Oh, Michelle (NBCUniversal)" userId="38a645aa-89e0-4eff-90d4-6f5bb1a6f112" providerId="ADAL" clId="{93C0FC7F-A488-4A54-A25D-A4F08603ADEC}" dt="2025-09-23T20:18:08.723" v="821" actId="478"/>
          <ac:spMkLst>
            <pc:docMk/>
            <pc:sldMk cId="512073851" sldId="274"/>
            <ac:spMk id="6" creationId="{C6442BDC-4327-4CB4-D6D3-21D3906E8646}"/>
          </ac:spMkLst>
        </pc:spChg>
        <pc:spChg chg="add mod">
          <ac:chgData name="Oh, Michelle (NBCUniversal)" userId="38a645aa-89e0-4eff-90d4-6f5bb1a6f112" providerId="ADAL" clId="{93C0FC7F-A488-4A54-A25D-A4F08603ADEC}" dt="2025-09-23T20:18:39.631" v="833"/>
          <ac:spMkLst>
            <pc:docMk/>
            <pc:sldMk cId="512073851" sldId="274"/>
            <ac:spMk id="9" creationId="{8093B501-085B-2915-1BC2-49B7F318F5D3}"/>
          </ac:spMkLst>
        </pc:spChg>
        <pc:picChg chg="del">
          <ac:chgData name="Oh, Michelle (NBCUniversal)" userId="38a645aa-89e0-4eff-90d4-6f5bb1a6f112" providerId="ADAL" clId="{93C0FC7F-A488-4A54-A25D-A4F08603ADEC}" dt="2025-09-23T20:18:08.723" v="821" actId="478"/>
          <ac:picMkLst>
            <pc:docMk/>
            <pc:sldMk cId="512073851" sldId="274"/>
            <ac:picMk id="5" creationId="{3FAC71AC-15DF-C5E9-088E-91AD96EF6A9D}"/>
          </ac:picMkLst>
        </pc:picChg>
        <pc:picChg chg="add mod">
          <ac:chgData name="Oh, Michelle (NBCUniversal)" userId="38a645aa-89e0-4eff-90d4-6f5bb1a6f112" providerId="ADAL" clId="{93C0FC7F-A488-4A54-A25D-A4F08603ADEC}" dt="2025-09-23T20:18:39.631" v="833"/>
          <ac:picMkLst>
            <pc:docMk/>
            <pc:sldMk cId="512073851" sldId="274"/>
            <ac:picMk id="7" creationId="{12FB6890-8B2E-E158-C5CC-7A44499EDFD3}"/>
          </ac:picMkLst>
        </pc:picChg>
      </pc:sldChg>
      <pc:sldChg chg="addSp delSp modSp mod">
        <pc:chgData name="Oh, Michelle (NBCUniversal)" userId="38a645aa-89e0-4eff-90d4-6f5bb1a6f112" providerId="ADAL" clId="{93C0FC7F-A488-4A54-A25D-A4F08603ADEC}" dt="2025-09-23T20:19:06.904" v="840" actId="20577"/>
        <pc:sldMkLst>
          <pc:docMk/>
          <pc:sldMk cId="369693676" sldId="275"/>
        </pc:sldMkLst>
        <pc:spChg chg="mod">
          <ac:chgData name="Oh, Michelle (NBCUniversal)" userId="38a645aa-89e0-4eff-90d4-6f5bb1a6f112" providerId="ADAL" clId="{93C0FC7F-A488-4A54-A25D-A4F08603ADEC}" dt="2025-09-23T20:19:06.904" v="840" actId="20577"/>
          <ac:spMkLst>
            <pc:docMk/>
            <pc:sldMk cId="369693676" sldId="275"/>
            <ac:spMk id="3" creationId="{21D23971-153E-67D6-BFF4-71FF63B07430}"/>
          </ac:spMkLst>
        </pc:spChg>
        <pc:spChg chg="del">
          <ac:chgData name="Oh, Michelle (NBCUniversal)" userId="38a645aa-89e0-4eff-90d4-6f5bb1a6f112" providerId="ADAL" clId="{93C0FC7F-A488-4A54-A25D-A4F08603ADEC}" dt="2025-09-23T20:18:11.130" v="822" actId="478"/>
          <ac:spMkLst>
            <pc:docMk/>
            <pc:sldMk cId="369693676" sldId="275"/>
            <ac:spMk id="6" creationId="{BBEF5086-5E25-BE68-6A14-3FE266796417}"/>
          </ac:spMkLst>
        </pc:spChg>
        <pc:spChg chg="add mod">
          <ac:chgData name="Oh, Michelle (NBCUniversal)" userId="38a645aa-89e0-4eff-90d4-6f5bb1a6f112" providerId="ADAL" clId="{93C0FC7F-A488-4A54-A25D-A4F08603ADEC}" dt="2025-09-23T20:18:40.665" v="834"/>
          <ac:spMkLst>
            <pc:docMk/>
            <pc:sldMk cId="369693676" sldId="275"/>
            <ac:spMk id="9" creationId="{36E1540F-E1CB-DE4B-47C2-E7B552D417B6}"/>
          </ac:spMkLst>
        </pc:spChg>
        <pc:picChg chg="del">
          <ac:chgData name="Oh, Michelle (NBCUniversal)" userId="38a645aa-89e0-4eff-90d4-6f5bb1a6f112" providerId="ADAL" clId="{93C0FC7F-A488-4A54-A25D-A4F08603ADEC}" dt="2025-09-23T20:18:11.130" v="822" actId="478"/>
          <ac:picMkLst>
            <pc:docMk/>
            <pc:sldMk cId="369693676" sldId="275"/>
            <ac:picMk id="5" creationId="{009365B5-29BD-3142-4009-3922A00C990A}"/>
          </ac:picMkLst>
        </pc:picChg>
        <pc:picChg chg="add mod">
          <ac:chgData name="Oh, Michelle (NBCUniversal)" userId="38a645aa-89e0-4eff-90d4-6f5bb1a6f112" providerId="ADAL" clId="{93C0FC7F-A488-4A54-A25D-A4F08603ADEC}" dt="2025-09-23T20:18:40.665" v="834"/>
          <ac:picMkLst>
            <pc:docMk/>
            <pc:sldMk cId="369693676" sldId="275"/>
            <ac:picMk id="7" creationId="{3A0B3A5B-0508-EB41-258C-B6B853856D80}"/>
          </ac:picMkLst>
        </pc:picChg>
      </pc:sldChg>
      <pc:sldChg chg="addSp delSp modSp mod">
        <pc:chgData name="Oh, Michelle (NBCUniversal)" userId="38a645aa-89e0-4eff-90d4-6f5bb1a6f112" providerId="ADAL" clId="{93C0FC7F-A488-4A54-A25D-A4F08603ADEC}" dt="2025-09-23T20:18:50.646" v="839" actId="20577"/>
        <pc:sldMkLst>
          <pc:docMk/>
          <pc:sldMk cId="1093596387" sldId="276"/>
        </pc:sldMkLst>
        <pc:spChg chg="mod">
          <ac:chgData name="Oh, Michelle (NBCUniversal)" userId="38a645aa-89e0-4eff-90d4-6f5bb1a6f112" providerId="ADAL" clId="{93C0FC7F-A488-4A54-A25D-A4F08603ADEC}" dt="2025-09-23T20:18:50.646" v="839" actId="20577"/>
          <ac:spMkLst>
            <pc:docMk/>
            <pc:sldMk cId="1093596387" sldId="276"/>
            <ac:spMk id="3" creationId="{4A51F26D-DEE8-BA77-E466-A31DDB8445C3}"/>
          </ac:spMkLst>
        </pc:spChg>
        <pc:spChg chg="del">
          <ac:chgData name="Oh, Michelle (NBCUniversal)" userId="38a645aa-89e0-4eff-90d4-6f5bb1a6f112" providerId="ADAL" clId="{93C0FC7F-A488-4A54-A25D-A4F08603ADEC}" dt="2025-09-23T20:18:13.397" v="823" actId="478"/>
          <ac:spMkLst>
            <pc:docMk/>
            <pc:sldMk cId="1093596387" sldId="276"/>
            <ac:spMk id="6" creationId="{2F1E99CB-2CD4-BDC1-17EC-C511090E434E}"/>
          </ac:spMkLst>
        </pc:spChg>
        <pc:spChg chg="add mod">
          <ac:chgData name="Oh, Michelle (NBCUniversal)" userId="38a645aa-89e0-4eff-90d4-6f5bb1a6f112" providerId="ADAL" clId="{93C0FC7F-A488-4A54-A25D-A4F08603ADEC}" dt="2025-09-23T20:18:41.672" v="835"/>
          <ac:spMkLst>
            <pc:docMk/>
            <pc:sldMk cId="1093596387" sldId="276"/>
            <ac:spMk id="9" creationId="{713A9EF0-8FF4-5832-F788-E996EBCC3F3B}"/>
          </ac:spMkLst>
        </pc:spChg>
        <pc:picChg chg="del">
          <ac:chgData name="Oh, Michelle (NBCUniversal)" userId="38a645aa-89e0-4eff-90d4-6f5bb1a6f112" providerId="ADAL" clId="{93C0FC7F-A488-4A54-A25D-A4F08603ADEC}" dt="2025-09-23T20:18:13.397" v="823" actId="478"/>
          <ac:picMkLst>
            <pc:docMk/>
            <pc:sldMk cId="1093596387" sldId="276"/>
            <ac:picMk id="5" creationId="{D9559FB6-CBD4-C5E5-82BF-AC79006C657D}"/>
          </ac:picMkLst>
        </pc:picChg>
        <pc:picChg chg="add mod">
          <ac:chgData name="Oh, Michelle (NBCUniversal)" userId="38a645aa-89e0-4eff-90d4-6f5bb1a6f112" providerId="ADAL" clId="{93C0FC7F-A488-4A54-A25D-A4F08603ADEC}" dt="2025-09-23T20:18:41.672" v="835"/>
          <ac:picMkLst>
            <pc:docMk/>
            <pc:sldMk cId="1093596387" sldId="276"/>
            <ac:picMk id="7" creationId="{13EA1834-11AD-8727-F7C9-0203F0A9FB8A}"/>
          </ac:picMkLst>
        </pc:picChg>
      </pc:sldChg>
      <pc:sldChg chg="addSp delSp modSp mod">
        <pc:chgData name="Oh, Michelle (NBCUniversal)" userId="38a645aa-89e0-4eff-90d4-6f5bb1a6f112" providerId="ADAL" clId="{93C0FC7F-A488-4A54-A25D-A4F08603ADEC}" dt="2025-09-23T20:18:42.681" v="836"/>
        <pc:sldMkLst>
          <pc:docMk/>
          <pc:sldMk cId="771911195" sldId="278"/>
        </pc:sldMkLst>
        <pc:spChg chg="mod">
          <ac:chgData name="Oh, Michelle (NBCUniversal)" userId="38a645aa-89e0-4eff-90d4-6f5bb1a6f112" providerId="ADAL" clId="{93C0FC7F-A488-4A54-A25D-A4F08603ADEC}" dt="2025-09-23T20:06:30.684" v="778" actId="6549"/>
          <ac:spMkLst>
            <pc:docMk/>
            <pc:sldMk cId="771911195" sldId="278"/>
            <ac:spMk id="3" creationId="{1C7B03F6-4D13-3F90-289A-26043D29EA3F}"/>
          </ac:spMkLst>
        </pc:spChg>
        <pc:spChg chg="del">
          <ac:chgData name="Oh, Michelle (NBCUniversal)" userId="38a645aa-89e0-4eff-90d4-6f5bb1a6f112" providerId="ADAL" clId="{93C0FC7F-A488-4A54-A25D-A4F08603ADEC}" dt="2025-09-23T20:18:15.612" v="824" actId="478"/>
          <ac:spMkLst>
            <pc:docMk/>
            <pc:sldMk cId="771911195" sldId="278"/>
            <ac:spMk id="6" creationId="{C201E4A5-2289-C8A6-E89E-F4BB97C3AB6B}"/>
          </ac:spMkLst>
        </pc:spChg>
        <pc:spChg chg="add mod">
          <ac:chgData name="Oh, Michelle (NBCUniversal)" userId="38a645aa-89e0-4eff-90d4-6f5bb1a6f112" providerId="ADAL" clId="{93C0FC7F-A488-4A54-A25D-A4F08603ADEC}" dt="2025-09-23T20:18:42.681" v="836"/>
          <ac:spMkLst>
            <pc:docMk/>
            <pc:sldMk cId="771911195" sldId="278"/>
            <ac:spMk id="8" creationId="{2B35BF13-4A8F-C94F-056F-33F02C0A9FC9}"/>
          </ac:spMkLst>
        </pc:spChg>
        <pc:picChg chg="del">
          <ac:chgData name="Oh, Michelle (NBCUniversal)" userId="38a645aa-89e0-4eff-90d4-6f5bb1a6f112" providerId="ADAL" clId="{93C0FC7F-A488-4A54-A25D-A4F08603ADEC}" dt="2025-09-23T20:18:15.612" v="824" actId="478"/>
          <ac:picMkLst>
            <pc:docMk/>
            <pc:sldMk cId="771911195" sldId="278"/>
            <ac:picMk id="5" creationId="{3EB1D1DC-077E-23E3-28B0-97D786D9FD97}"/>
          </ac:picMkLst>
        </pc:picChg>
        <pc:picChg chg="add mod">
          <ac:chgData name="Oh, Michelle (NBCUniversal)" userId="38a645aa-89e0-4eff-90d4-6f5bb1a6f112" providerId="ADAL" clId="{93C0FC7F-A488-4A54-A25D-A4F08603ADEC}" dt="2025-09-23T20:18:42.681" v="836"/>
          <ac:picMkLst>
            <pc:docMk/>
            <pc:sldMk cId="771911195" sldId="278"/>
            <ac:picMk id="7" creationId="{057C6F17-632F-88C0-430C-57B39C5DF8AC}"/>
          </ac:picMkLst>
        </pc:picChg>
      </pc:sldChg>
      <pc:sldChg chg="addSp delSp modSp mod">
        <pc:chgData name="Oh, Michelle (NBCUniversal)" userId="38a645aa-89e0-4eff-90d4-6f5bb1a6f112" providerId="ADAL" clId="{93C0FC7F-A488-4A54-A25D-A4F08603ADEC}" dt="2025-09-23T20:18:43.774" v="837"/>
        <pc:sldMkLst>
          <pc:docMk/>
          <pc:sldMk cId="2815726239" sldId="280"/>
        </pc:sldMkLst>
        <pc:spChg chg="mod">
          <ac:chgData name="Oh, Michelle (NBCUniversal)" userId="38a645aa-89e0-4eff-90d4-6f5bb1a6f112" providerId="ADAL" clId="{93C0FC7F-A488-4A54-A25D-A4F08603ADEC}" dt="2025-09-23T20:07:11.776" v="780" actId="13926"/>
          <ac:spMkLst>
            <pc:docMk/>
            <pc:sldMk cId="2815726239" sldId="280"/>
            <ac:spMk id="3" creationId="{62956294-3221-EC76-B279-13390E42A1B2}"/>
          </ac:spMkLst>
        </pc:spChg>
        <pc:spChg chg="del">
          <ac:chgData name="Oh, Michelle (NBCUniversal)" userId="38a645aa-89e0-4eff-90d4-6f5bb1a6f112" providerId="ADAL" clId="{93C0FC7F-A488-4A54-A25D-A4F08603ADEC}" dt="2025-09-23T20:18:17.442" v="825" actId="478"/>
          <ac:spMkLst>
            <pc:docMk/>
            <pc:sldMk cId="2815726239" sldId="280"/>
            <ac:spMk id="6" creationId="{701279A8-B5CF-399B-BB42-B41AC1F95F49}"/>
          </ac:spMkLst>
        </pc:spChg>
        <pc:spChg chg="add mod">
          <ac:chgData name="Oh, Michelle (NBCUniversal)" userId="38a645aa-89e0-4eff-90d4-6f5bb1a6f112" providerId="ADAL" clId="{93C0FC7F-A488-4A54-A25D-A4F08603ADEC}" dt="2025-09-23T20:18:43.774" v="837"/>
          <ac:spMkLst>
            <pc:docMk/>
            <pc:sldMk cId="2815726239" sldId="280"/>
            <ac:spMk id="9" creationId="{051C05D9-FC59-B0AC-72C6-E6C27DB02717}"/>
          </ac:spMkLst>
        </pc:spChg>
        <pc:picChg chg="del">
          <ac:chgData name="Oh, Michelle (NBCUniversal)" userId="38a645aa-89e0-4eff-90d4-6f5bb1a6f112" providerId="ADAL" clId="{93C0FC7F-A488-4A54-A25D-A4F08603ADEC}" dt="2025-09-23T20:18:17.442" v="825" actId="478"/>
          <ac:picMkLst>
            <pc:docMk/>
            <pc:sldMk cId="2815726239" sldId="280"/>
            <ac:picMk id="5" creationId="{453B4D61-A126-8A70-6690-9D25CEF56C57}"/>
          </ac:picMkLst>
        </pc:picChg>
        <pc:picChg chg="add mod">
          <ac:chgData name="Oh, Michelle (NBCUniversal)" userId="38a645aa-89e0-4eff-90d4-6f5bb1a6f112" providerId="ADAL" clId="{93C0FC7F-A488-4A54-A25D-A4F08603ADEC}" dt="2025-09-23T20:18:43.774" v="837"/>
          <ac:picMkLst>
            <pc:docMk/>
            <pc:sldMk cId="2815726239" sldId="280"/>
            <ac:picMk id="7" creationId="{5826B1C1-7C9B-205D-8C62-1D48E5113125}"/>
          </ac:picMkLst>
        </pc:picChg>
      </pc:sldChg>
      <pc:sldChg chg="addSp delSp modSp mod">
        <pc:chgData name="Oh, Michelle (NBCUniversal)" userId="38a645aa-89e0-4eff-90d4-6f5bb1a6f112" providerId="ADAL" clId="{93C0FC7F-A488-4A54-A25D-A4F08603ADEC}" dt="2025-09-23T20:18:28.465" v="828"/>
        <pc:sldMkLst>
          <pc:docMk/>
          <pc:sldMk cId="468765405" sldId="281"/>
        </pc:sldMkLst>
        <pc:spChg chg="del mod">
          <ac:chgData name="Oh, Michelle (NBCUniversal)" userId="38a645aa-89e0-4eff-90d4-6f5bb1a6f112" providerId="ADAL" clId="{93C0FC7F-A488-4A54-A25D-A4F08603ADEC}" dt="2025-09-23T20:17:55.765" v="815" actId="478"/>
          <ac:spMkLst>
            <pc:docMk/>
            <pc:sldMk cId="468765405" sldId="281"/>
            <ac:spMk id="6" creationId="{7BF5A787-999B-8A7A-4A54-47E77C4BA088}"/>
          </ac:spMkLst>
        </pc:spChg>
        <pc:spChg chg="add mod">
          <ac:chgData name="Oh, Michelle (NBCUniversal)" userId="38a645aa-89e0-4eff-90d4-6f5bb1a6f112" providerId="ADAL" clId="{93C0FC7F-A488-4A54-A25D-A4F08603ADEC}" dt="2025-09-23T20:18:28.465" v="828"/>
          <ac:spMkLst>
            <pc:docMk/>
            <pc:sldMk cId="468765405" sldId="281"/>
            <ac:spMk id="8" creationId="{08296153-570C-C233-E32E-D6361DA0446E}"/>
          </ac:spMkLst>
        </pc:spChg>
        <pc:picChg chg="del">
          <ac:chgData name="Oh, Michelle (NBCUniversal)" userId="38a645aa-89e0-4eff-90d4-6f5bb1a6f112" providerId="ADAL" clId="{93C0FC7F-A488-4A54-A25D-A4F08603ADEC}" dt="2025-09-23T20:17:55.765" v="815" actId="478"/>
          <ac:picMkLst>
            <pc:docMk/>
            <pc:sldMk cId="468765405" sldId="281"/>
            <ac:picMk id="5" creationId="{46C6655E-B4FC-C4F4-A38B-C48C8043FAAA}"/>
          </ac:picMkLst>
        </pc:picChg>
        <pc:picChg chg="add mod">
          <ac:chgData name="Oh, Michelle (NBCUniversal)" userId="38a645aa-89e0-4eff-90d4-6f5bb1a6f112" providerId="ADAL" clId="{93C0FC7F-A488-4A54-A25D-A4F08603ADEC}" dt="2025-09-23T20:18:28.465" v="828"/>
          <ac:picMkLst>
            <pc:docMk/>
            <pc:sldMk cId="468765405" sldId="281"/>
            <ac:picMk id="7" creationId="{67DE5C4F-C341-8C29-9DBB-6C165520B22A}"/>
          </ac:picMkLst>
        </pc:picChg>
      </pc:sldChg>
      <pc:sldChg chg="addSp delSp modSp mod">
        <pc:chgData name="Oh, Michelle (NBCUniversal)" userId="38a645aa-89e0-4eff-90d4-6f5bb1a6f112" providerId="ADAL" clId="{93C0FC7F-A488-4A54-A25D-A4F08603ADEC}" dt="2025-09-23T20:18:44.732" v="838"/>
        <pc:sldMkLst>
          <pc:docMk/>
          <pc:sldMk cId="269144368" sldId="282"/>
        </pc:sldMkLst>
        <pc:spChg chg="del">
          <ac:chgData name="Oh, Michelle (NBCUniversal)" userId="38a645aa-89e0-4eff-90d4-6f5bb1a6f112" providerId="ADAL" clId="{93C0FC7F-A488-4A54-A25D-A4F08603ADEC}" dt="2025-09-23T20:18:19.541" v="826" actId="478"/>
          <ac:spMkLst>
            <pc:docMk/>
            <pc:sldMk cId="269144368" sldId="282"/>
            <ac:spMk id="6" creationId="{1267827D-0642-D855-39AD-3DF3F698F927}"/>
          </ac:spMkLst>
        </pc:spChg>
        <pc:spChg chg="add mod">
          <ac:chgData name="Oh, Michelle (NBCUniversal)" userId="38a645aa-89e0-4eff-90d4-6f5bb1a6f112" providerId="ADAL" clId="{93C0FC7F-A488-4A54-A25D-A4F08603ADEC}" dt="2025-09-23T20:18:44.732" v="838"/>
          <ac:spMkLst>
            <pc:docMk/>
            <pc:sldMk cId="269144368" sldId="282"/>
            <ac:spMk id="8" creationId="{EFF85DC1-86C1-8CE7-5F23-413E0420DBBF}"/>
          </ac:spMkLst>
        </pc:spChg>
        <pc:picChg chg="del">
          <ac:chgData name="Oh, Michelle (NBCUniversal)" userId="38a645aa-89e0-4eff-90d4-6f5bb1a6f112" providerId="ADAL" clId="{93C0FC7F-A488-4A54-A25D-A4F08603ADEC}" dt="2025-09-23T20:18:19.541" v="826" actId="478"/>
          <ac:picMkLst>
            <pc:docMk/>
            <pc:sldMk cId="269144368" sldId="282"/>
            <ac:picMk id="5" creationId="{C4F8B72B-A91D-A568-A6CE-37E2A887BB1D}"/>
          </ac:picMkLst>
        </pc:picChg>
        <pc:picChg chg="add mod">
          <ac:chgData name="Oh, Michelle (NBCUniversal)" userId="38a645aa-89e0-4eff-90d4-6f5bb1a6f112" providerId="ADAL" clId="{93C0FC7F-A488-4A54-A25D-A4F08603ADEC}" dt="2025-09-23T20:18:44.732" v="838"/>
          <ac:picMkLst>
            <pc:docMk/>
            <pc:sldMk cId="269144368" sldId="282"/>
            <ac:picMk id="7" creationId="{738EBE14-BBDE-9DB5-F6D1-0235AD6AB56C}"/>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1804"/>
          </a:xfrm>
          <a:prstGeom prst="rect">
            <a:avLst/>
          </a:prstGeom>
        </p:spPr>
        <p:txBody>
          <a:bodyPr vert="horz" lIns="92517" tIns="46258" rIns="92517" bIns="46258" rtlCol="0"/>
          <a:lstStyle>
            <a:lvl1pPr algn="l">
              <a:defRPr sz="1200"/>
            </a:lvl1pPr>
          </a:lstStyle>
          <a:p>
            <a:endParaRPr lang="en-US"/>
          </a:p>
        </p:txBody>
      </p:sp>
      <p:sp>
        <p:nvSpPr>
          <p:cNvPr id="3" name="Date Placeholder 2"/>
          <p:cNvSpPr>
            <a:spLocks noGrp="1"/>
          </p:cNvSpPr>
          <p:nvPr>
            <p:ph type="dt" idx="1"/>
          </p:nvPr>
        </p:nvSpPr>
        <p:spPr>
          <a:xfrm>
            <a:off x="3939466" y="0"/>
            <a:ext cx="3013763" cy="461804"/>
          </a:xfrm>
          <a:prstGeom prst="rect">
            <a:avLst/>
          </a:prstGeom>
        </p:spPr>
        <p:txBody>
          <a:bodyPr vert="horz" lIns="92517" tIns="46258" rIns="92517" bIns="46258" rtlCol="0"/>
          <a:lstStyle>
            <a:lvl1pPr algn="r">
              <a:defRPr sz="1200"/>
            </a:lvl1pPr>
          </a:lstStyle>
          <a:p>
            <a:fld id="{8193A752-492A-4DA5-BD1C-42A063246D2E}" type="datetimeFigureOut">
              <a:rPr lang="en-US" smtClean="0"/>
              <a:t>9/23/2025</a:t>
            </a:fld>
            <a:endParaRPr lang="en-US"/>
          </a:p>
        </p:txBody>
      </p:sp>
      <p:sp>
        <p:nvSpPr>
          <p:cNvPr id="4" name="Slide Image Placeholder 3"/>
          <p:cNvSpPr>
            <a:spLocks noGrp="1" noRot="1" noChangeAspect="1"/>
          </p:cNvSpPr>
          <p:nvPr>
            <p:ph type="sldImg" idx="2"/>
          </p:nvPr>
        </p:nvSpPr>
        <p:spPr>
          <a:xfrm>
            <a:off x="1168400" y="692150"/>
            <a:ext cx="4618038" cy="3463925"/>
          </a:xfrm>
          <a:prstGeom prst="rect">
            <a:avLst/>
          </a:prstGeom>
          <a:noFill/>
          <a:ln w="12700">
            <a:solidFill>
              <a:prstClr val="black"/>
            </a:solidFill>
          </a:ln>
        </p:spPr>
        <p:txBody>
          <a:bodyPr vert="horz" lIns="92517" tIns="46258" rIns="92517" bIns="46258" rtlCol="0" anchor="ctr"/>
          <a:lstStyle/>
          <a:p>
            <a:endParaRPr lang="en-US"/>
          </a:p>
        </p:txBody>
      </p:sp>
      <p:sp>
        <p:nvSpPr>
          <p:cNvPr id="5" name="Notes Placeholder 4"/>
          <p:cNvSpPr>
            <a:spLocks noGrp="1"/>
          </p:cNvSpPr>
          <p:nvPr>
            <p:ph type="body" sz="quarter" idx="3"/>
          </p:nvPr>
        </p:nvSpPr>
        <p:spPr>
          <a:xfrm>
            <a:off x="695484" y="4387136"/>
            <a:ext cx="5563870" cy="4156234"/>
          </a:xfrm>
          <a:prstGeom prst="rect">
            <a:avLst/>
          </a:prstGeom>
        </p:spPr>
        <p:txBody>
          <a:bodyPr vert="horz" lIns="92517" tIns="46258" rIns="92517" bIns="4625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8"/>
            <a:ext cx="3013763" cy="461804"/>
          </a:xfrm>
          <a:prstGeom prst="rect">
            <a:avLst/>
          </a:prstGeom>
        </p:spPr>
        <p:txBody>
          <a:bodyPr vert="horz" lIns="92517" tIns="46258" rIns="92517" bIns="46258" rtlCol="0" anchor="b"/>
          <a:lstStyle>
            <a:lvl1pPr algn="l">
              <a:defRPr sz="1200"/>
            </a:lvl1pPr>
          </a:lstStyle>
          <a:p>
            <a:endParaRPr lang="en-US"/>
          </a:p>
        </p:txBody>
      </p:sp>
      <p:sp>
        <p:nvSpPr>
          <p:cNvPr id="7" name="Slide Number Placeholder 6"/>
          <p:cNvSpPr>
            <a:spLocks noGrp="1"/>
          </p:cNvSpPr>
          <p:nvPr>
            <p:ph type="sldNum" sz="quarter" idx="5"/>
          </p:nvPr>
        </p:nvSpPr>
        <p:spPr>
          <a:xfrm>
            <a:off x="3939466" y="8772668"/>
            <a:ext cx="3013763" cy="461804"/>
          </a:xfrm>
          <a:prstGeom prst="rect">
            <a:avLst/>
          </a:prstGeom>
        </p:spPr>
        <p:txBody>
          <a:bodyPr vert="horz" lIns="92517" tIns="46258" rIns="92517" bIns="46258" rtlCol="0" anchor="b"/>
          <a:lstStyle>
            <a:lvl1pPr algn="r">
              <a:defRPr sz="1200"/>
            </a:lvl1pPr>
          </a:lstStyle>
          <a:p>
            <a:fld id="{C16D4D88-AD7A-4240-9B51-A224D4A8E104}" type="slidenum">
              <a:rPr lang="en-US" smtClean="0"/>
              <a:t>‹#›</a:t>
            </a:fld>
            <a:endParaRPr lang="en-US"/>
          </a:p>
        </p:txBody>
      </p:sp>
    </p:spTree>
    <p:extLst>
      <p:ext uri="{BB962C8B-B14F-4D97-AF65-F5344CB8AC3E}">
        <p14:creationId xmlns:p14="http://schemas.microsoft.com/office/powerpoint/2010/main" val="30869107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16D4D88-AD7A-4240-9B51-A224D4A8E104}" type="slidenum">
              <a:rPr lang="en-US" smtClean="0"/>
              <a:t>1</a:t>
            </a:fld>
            <a:endParaRPr lang="en-US"/>
          </a:p>
        </p:txBody>
      </p:sp>
    </p:spTree>
    <p:extLst>
      <p:ext uri="{BB962C8B-B14F-4D97-AF65-F5344CB8AC3E}">
        <p14:creationId xmlns:p14="http://schemas.microsoft.com/office/powerpoint/2010/main" val="10184698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16D4D88-AD7A-4240-9B51-A224D4A8E104}" type="slidenum">
              <a:rPr lang="en-US" smtClean="0"/>
              <a:t>2</a:t>
            </a:fld>
            <a:endParaRPr lang="en-US"/>
          </a:p>
        </p:txBody>
      </p:sp>
    </p:spTree>
    <p:extLst>
      <p:ext uri="{BB962C8B-B14F-4D97-AF65-F5344CB8AC3E}">
        <p14:creationId xmlns:p14="http://schemas.microsoft.com/office/powerpoint/2010/main" val="22053728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6D4D88-AD7A-4240-9B51-A224D4A8E104}" type="slidenum">
              <a:rPr lang="en-US" smtClean="0"/>
              <a:t>3</a:t>
            </a:fld>
            <a:endParaRPr lang="en-US"/>
          </a:p>
        </p:txBody>
      </p:sp>
    </p:spTree>
    <p:extLst>
      <p:ext uri="{BB962C8B-B14F-4D97-AF65-F5344CB8AC3E}">
        <p14:creationId xmlns:p14="http://schemas.microsoft.com/office/powerpoint/2010/main" val="14310203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16D4D88-AD7A-4240-9B51-A224D4A8E104}" type="slidenum">
              <a:rPr lang="en-US" smtClean="0"/>
              <a:t>8</a:t>
            </a:fld>
            <a:endParaRPr lang="en-US"/>
          </a:p>
        </p:txBody>
      </p:sp>
    </p:spTree>
    <p:extLst>
      <p:ext uri="{BB962C8B-B14F-4D97-AF65-F5344CB8AC3E}">
        <p14:creationId xmlns:p14="http://schemas.microsoft.com/office/powerpoint/2010/main" val="24195213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56CFB9D-184D-4A82-98EE-B0C44A05371D}" type="datetime1">
              <a:rPr lang="en-US" smtClean="0"/>
              <a:t>9/23/2025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02CC60-4B63-4052-8FFB-1C9700391EA7}" type="slidenum">
              <a:rPr lang="en-US" smtClean="0"/>
              <a:t>‹#›</a:t>
            </a:fld>
            <a:endParaRPr lang="en-US"/>
          </a:p>
        </p:txBody>
      </p:sp>
    </p:spTree>
    <p:extLst>
      <p:ext uri="{BB962C8B-B14F-4D97-AF65-F5344CB8AC3E}">
        <p14:creationId xmlns:p14="http://schemas.microsoft.com/office/powerpoint/2010/main" val="3160827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2E5BB4D-917B-4E69-82D5-E0F5F6DC91DE}" type="datetime1">
              <a:rPr lang="en-US" smtClean="0"/>
              <a:t>9/23/2025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02CC60-4B63-4052-8FFB-1C9700391EA7}" type="slidenum">
              <a:rPr lang="en-US" smtClean="0"/>
              <a:t>‹#›</a:t>
            </a:fld>
            <a:endParaRPr lang="en-US"/>
          </a:p>
        </p:txBody>
      </p:sp>
    </p:spTree>
    <p:extLst>
      <p:ext uri="{BB962C8B-B14F-4D97-AF65-F5344CB8AC3E}">
        <p14:creationId xmlns:p14="http://schemas.microsoft.com/office/powerpoint/2010/main" val="3846465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F6949B-270D-424C-9622-6CBCEFCBFCAB}" type="datetime1">
              <a:rPr lang="en-US" smtClean="0"/>
              <a:t>9/23/2025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02CC60-4B63-4052-8FFB-1C9700391EA7}" type="slidenum">
              <a:rPr lang="en-US" smtClean="0"/>
              <a:t>‹#›</a:t>
            </a:fld>
            <a:endParaRPr lang="en-US"/>
          </a:p>
        </p:txBody>
      </p:sp>
    </p:spTree>
    <p:extLst>
      <p:ext uri="{BB962C8B-B14F-4D97-AF65-F5344CB8AC3E}">
        <p14:creationId xmlns:p14="http://schemas.microsoft.com/office/powerpoint/2010/main" val="575012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AF2EDCC-DFED-47EB-9F64-2E0AA65EF67B}" type="datetime1">
              <a:rPr lang="en-US" smtClean="0"/>
              <a:t>9/23/2025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02CC60-4B63-4052-8FFB-1C9700391EA7}" type="slidenum">
              <a:rPr lang="en-US" smtClean="0"/>
              <a:t>‹#›</a:t>
            </a:fld>
            <a:endParaRPr lang="en-US"/>
          </a:p>
        </p:txBody>
      </p:sp>
    </p:spTree>
    <p:extLst>
      <p:ext uri="{BB962C8B-B14F-4D97-AF65-F5344CB8AC3E}">
        <p14:creationId xmlns:p14="http://schemas.microsoft.com/office/powerpoint/2010/main" val="2681832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90E4F3-AD0C-4A8C-B12B-C565C0170BD7}" type="datetime1">
              <a:rPr lang="en-US" smtClean="0"/>
              <a:t>9/23/2025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02CC60-4B63-4052-8FFB-1C9700391EA7}" type="slidenum">
              <a:rPr lang="en-US" smtClean="0"/>
              <a:t>‹#›</a:t>
            </a:fld>
            <a:endParaRPr lang="en-US"/>
          </a:p>
        </p:txBody>
      </p:sp>
    </p:spTree>
    <p:extLst>
      <p:ext uri="{BB962C8B-B14F-4D97-AF65-F5344CB8AC3E}">
        <p14:creationId xmlns:p14="http://schemas.microsoft.com/office/powerpoint/2010/main" val="2662362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4D2FE4A-DB68-48C9-914D-BF7B50B49405}" type="datetime1">
              <a:rPr lang="en-US" smtClean="0"/>
              <a:t>9/23/2025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02CC60-4B63-4052-8FFB-1C9700391EA7}" type="slidenum">
              <a:rPr lang="en-US" smtClean="0"/>
              <a:t>‹#›</a:t>
            </a:fld>
            <a:endParaRPr lang="en-US"/>
          </a:p>
        </p:txBody>
      </p:sp>
    </p:spTree>
    <p:extLst>
      <p:ext uri="{BB962C8B-B14F-4D97-AF65-F5344CB8AC3E}">
        <p14:creationId xmlns:p14="http://schemas.microsoft.com/office/powerpoint/2010/main" val="175742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91A8263-1AA5-4963-82EA-F27EFCC8AA1B}" type="datetime1">
              <a:rPr lang="en-US" smtClean="0"/>
              <a:t>9/23/2025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02CC60-4B63-4052-8FFB-1C9700391EA7}" type="slidenum">
              <a:rPr lang="en-US" smtClean="0"/>
              <a:t>‹#›</a:t>
            </a:fld>
            <a:endParaRPr lang="en-US"/>
          </a:p>
        </p:txBody>
      </p:sp>
    </p:spTree>
    <p:extLst>
      <p:ext uri="{BB962C8B-B14F-4D97-AF65-F5344CB8AC3E}">
        <p14:creationId xmlns:p14="http://schemas.microsoft.com/office/powerpoint/2010/main" val="3870368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63AB343-3C92-4D46-AB28-5C103E873E28}" type="datetime1">
              <a:rPr lang="en-US" smtClean="0"/>
              <a:t>9/23/2025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02CC60-4B63-4052-8FFB-1C9700391EA7}" type="slidenum">
              <a:rPr lang="en-US" smtClean="0"/>
              <a:t>‹#›</a:t>
            </a:fld>
            <a:endParaRPr lang="en-US"/>
          </a:p>
        </p:txBody>
      </p:sp>
    </p:spTree>
    <p:extLst>
      <p:ext uri="{BB962C8B-B14F-4D97-AF65-F5344CB8AC3E}">
        <p14:creationId xmlns:p14="http://schemas.microsoft.com/office/powerpoint/2010/main" val="3738737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266B04-CE75-49E1-BB79-0AE8754FF14E}" type="datetime1">
              <a:rPr lang="en-US" smtClean="0"/>
              <a:t>9/23/2025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02CC60-4B63-4052-8FFB-1C9700391EA7}" type="slidenum">
              <a:rPr lang="en-US" smtClean="0"/>
              <a:t>‹#›</a:t>
            </a:fld>
            <a:endParaRPr lang="en-US"/>
          </a:p>
        </p:txBody>
      </p:sp>
    </p:spTree>
    <p:extLst>
      <p:ext uri="{BB962C8B-B14F-4D97-AF65-F5344CB8AC3E}">
        <p14:creationId xmlns:p14="http://schemas.microsoft.com/office/powerpoint/2010/main" val="3933000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173DC24-FB7D-4CD9-AF68-872045A22445}" type="datetime1">
              <a:rPr lang="en-US" smtClean="0"/>
              <a:t>9/23/2025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02CC60-4B63-4052-8FFB-1C9700391EA7}" type="slidenum">
              <a:rPr lang="en-US" smtClean="0"/>
              <a:t>‹#›</a:t>
            </a:fld>
            <a:endParaRPr lang="en-US"/>
          </a:p>
        </p:txBody>
      </p:sp>
    </p:spTree>
    <p:extLst>
      <p:ext uri="{BB962C8B-B14F-4D97-AF65-F5344CB8AC3E}">
        <p14:creationId xmlns:p14="http://schemas.microsoft.com/office/powerpoint/2010/main" val="32740379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702D37D-2A11-4BD2-BA12-770233404A48}" type="datetime1">
              <a:rPr lang="en-US" smtClean="0"/>
              <a:t>9/23/2025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02CC60-4B63-4052-8FFB-1C9700391EA7}" type="slidenum">
              <a:rPr lang="en-US" smtClean="0"/>
              <a:t>‹#›</a:t>
            </a:fld>
            <a:endParaRPr lang="en-US"/>
          </a:p>
        </p:txBody>
      </p:sp>
    </p:spTree>
    <p:extLst>
      <p:ext uri="{BB962C8B-B14F-4D97-AF65-F5344CB8AC3E}">
        <p14:creationId xmlns:p14="http://schemas.microsoft.com/office/powerpoint/2010/main" val="547358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E4BD3A-3C8F-44C4-96D0-51240A5E55AF}" type="datetime1">
              <a:rPr lang="en-US" smtClean="0"/>
              <a:t>9/23/2025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02CC60-4B63-4052-8FFB-1C9700391EA7}" type="slidenum">
              <a:rPr lang="en-US" smtClean="0"/>
              <a:t>‹#›</a:t>
            </a:fld>
            <a:endParaRPr lang="en-US"/>
          </a:p>
        </p:txBody>
      </p:sp>
    </p:spTree>
    <p:extLst>
      <p:ext uri="{BB962C8B-B14F-4D97-AF65-F5344CB8AC3E}">
        <p14:creationId xmlns:p14="http://schemas.microsoft.com/office/powerpoint/2010/main" val="36017411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travel.nbcuni.com/node/3118" TargetMode="External"/><Relationship Id="rId3" Type="http://schemas.openxmlformats.org/officeDocument/2006/relationships/hyperlink" Target="https://fss.inbcu.com/fss/idp/startSSO.ping?PartnerSpId=nbcconcur" TargetMode="External"/><Relationship Id="rId7" Type="http://schemas.openxmlformats.org/officeDocument/2006/relationships/hyperlink" Target="https://legacy.nationalcar.com/en_US/car-rental/loyalty/corporate-Enrollment.html/keyWord=XZ17C8R.html?locale=en_US"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hyperlink" Target="http://link.hertz.com/link.html?id=5024365&amp;LinkType=CBLK" TargetMode="External"/><Relationship Id="rId5" Type="http://schemas.openxmlformats.org/officeDocument/2006/relationships/hyperlink" Target="mailto:uktravelhelpdesk@nbcuni.com" TargetMode="External"/><Relationship Id="rId10" Type="http://schemas.openxmlformats.org/officeDocument/2006/relationships/image" Target="../media/image1.png"/><Relationship Id="rId4" Type="http://schemas.openxmlformats.org/officeDocument/2006/relationships/hyperlink" Target="mailto:Travel.Admin@nbcuni.com" TargetMode="External"/><Relationship Id="rId9" Type="http://schemas.openxmlformats.org/officeDocument/2006/relationships/hyperlink" Target="https://travel.nbcuni.com/node/1214"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nbcunow.com/sites/default/files/DMS/71/NBCU_Gifts_and_Business_Entertainment.pdf" TargetMode="External"/><Relationship Id="rId2" Type="http://schemas.openxmlformats.org/officeDocument/2006/relationships/hyperlink" Target="http://www.nbcunow.com/sites/default/files/DMS/2019%20Charitable%20Giving%20Policy%20Framework_FINAL.PDF" TargetMode="Externa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s://nbcu.service-now.com/nbcusp?id=sc_cat_item&amp;sys_id=deba12566fb4b5002426841dba3ee44f"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hyperlink" Target="https://nbcuni-purchasemanager.zendesk.com/hc/en-us" TargetMode="External"/><Relationship Id="rId2" Type="http://schemas.openxmlformats.org/officeDocument/2006/relationships/hyperlink" Target="https://direct-to-consumer.nbcuevents.com/" TargetMode="Externa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slide" Target="slide11.xml"/><Relationship Id="rId3" Type="http://schemas.openxmlformats.org/officeDocument/2006/relationships/slide" Target="slide6.xml"/><Relationship Id="rId7" Type="http://schemas.openxmlformats.org/officeDocument/2006/relationships/slide" Target="slide10.xml"/><Relationship Id="rId2" Type="http://schemas.openxmlformats.org/officeDocument/2006/relationships/slide" Target="slide5.xml"/><Relationship Id="rId1" Type="http://schemas.openxmlformats.org/officeDocument/2006/relationships/slideLayout" Target="../slideLayouts/slideLayout2.xml"/><Relationship Id="rId6" Type="http://schemas.openxmlformats.org/officeDocument/2006/relationships/slide" Target="slide9.xml"/><Relationship Id="rId11" Type="http://schemas.openxmlformats.org/officeDocument/2006/relationships/image" Target="../media/image1.png"/><Relationship Id="rId5" Type="http://schemas.openxmlformats.org/officeDocument/2006/relationships/slide" Target="slide8.xml"/><Relationship Id="rId10" Type="http://schemas.openxmlformats.org/officeDocument/2006/relationships/slide" Target="slide13.xml"/><Relationship Id="rId4" Type="http://schemas.openxmlformats.org/officeDocument/2006/relationships/slide" Target="slide7.xml"/><Relationship Id="rId9" Type="http://schemas.openxmlformats.org/officeDocument/2006/relationships/slide" Target="slide12.xml"/></Relationships>
</file>

<file path=ppt/slides/_rels/slide5.xml.rels><?xml version="1.0" encoding="UTF-8" standalone="yes"?>
<Relationships xmlns="http://schemas.openxmlformats.org/package/2006/relationships"><Relationship Id="rId3" Type="http://schemas.openxmlformats.org/officeDocument/2006/relationships/hyperlink" Target="https://fss.inbcu.com/fss/idp/startSSO.ping?PartnerSpId=nbcconcur" TargetMode="External"/><Relationship Id="rId7" Type="http://schemas.openxmlformats.org/officeDocument/2006/relationships/image" Target="../media/image1.png"/><Relationship Id="rId2" Type="http://schemas.openxmlformats.org/officeDocument/2006/relationships/hyperlink" Target="https://travel.nbcuni.com/article/how-reimburse-company-online-payment" TargetMode="Externa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hyperlink" Target="mailto:uktravelhelpdesk@nbcuni.com" TargetMode="External"/><Relationship Id="rId4" Type="http://schemas.openxmlformats.org/officeDocument/2006/relationships/hyperlink" Target="mailto:Travel.Admin@nbcuni.com"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fss.inbcu.com/fss/idp/startSSO.ping?PartnerSpId=nbcconcur" TargetMode="External"/><Relationship Id="rId2" Type="http://schemas.openxmlformats.org/officeDocument/2006/relationships/hyperlink" Target="mailto:Travel.Admin@nbcuni.com" TargetMode="Externa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image" Target="../media/image5.png"/><Relationship Id="rId4" Type="http://schemas.openxmlformats.org/officeDocument/2006/relationships/hyperlink" Target="https://travel.nbcuni.com/node/3118"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travel.nbcuni.com/node/3118" TargetMode="External"/><Relationship Id="rId2" Type="http://schemas.openxmlformats.org/officeDocument/2006/relationships/hyperlink" Target="https://fss.inbcu.com/fss/idp/startSSO.ping?PartnerSpId=nbcconcur" TargetMode="Externa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hyperlink" Target="https://fss.inbcu.com/fss/idp/startSSO.ping?PartnerSpId=nbcconcur" TargetMode="External"/><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ravel.nbcuni.com/node/3118" TargetMode="External"/><Relationship Id="rId5" Type="http://schemas.openxmlformats.org/officeDocument/2006/relationships/hyperlink" Target="https://legacy.nationalcar.com/en_US/car-rental/loyalty/corporate-Enrollment.html/keyWord=XZ17C8R.html?locale=en_US" TargetMode="External"/><Relationship Id="rId4" Type="http://schemas.openxmlformats.org/officeDocument/2006/relationships/hyperlink" Target="http://link.hertz.com/link.html?id=5024365&amp;LinkType=CBLK"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nbcu.service-now.com/nbcusp"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476130" y="-13322"/>
            <a:ext cx="4343400" cy="514952"/>
          </a:xfrm>
          <a:prstGeom prst="rect">
            <a:avLst/>
          </a:prstGeom>
          <a:noFill/>
        </p:spPr>
        <p:txBody>
          <a:bodyPr vert="horz" lIns="91440" tIns="45720" rIns="91440" bIns="45720" rtlCol="0" anchor="ctr">
            <a:noAutofit/>
          </a:bodyPr>
          <a:lstStyle>
            <a:defPPr>
              <a:defRPr lang="en-US"/>
            </a:defPPr>
            <a:lvl1pPr>
              <a:spcBef>
                <a:spcPct val="0"/>
              </a:spcBef>
              <a:defRPr sz="3000" b="1">
                <a:solidFill>
                  <a:schemeClr val="tx2">
                    <a:lumMod val="75000"/>
                  </a:schemeClr>
                </a:solidFill>
                <a:latin typeface="+mj-lt"/>
                <a:ea typeface="+mj-ea"/>
                <a:cs typeface="+mj-cs"/>
              </a:defRPr>
            </a:lvl1pPr>
          </a:lstStyle>
          <a:p>
            <a:pPr algn="ctr"/>
            <a:r>
              <a:rPr lang="en-US" sz="2400" dirty="0">
                <a:solidFill>
                  <a:srgbClr val="7030A0"/>
                </a:solidFill>
                <a:latin typeface="Rock Sans" pitchFamily="34" charset="0"/>
              </a:rPr>
              <a:t> T&amp;E Policy Addendum</a:t>
            </a:r>
          </a:p>
        </p:txBody>
      </p:sp>
      <p:sp>
        <p:nvSpPr>
          <p:cNvPr id="2" name="Title 1"/>
          <p:cNvSpPr>
            <a:spLocks noGrp="1"/>
          </p:cNvSpPr>
          <p:nvPr>
            <p:ph type="title"/>
          </p:nvPr>
        </p:nvSpPr>
        <p:spPr>
          <a:xfrm>
            <a:off x="227490" y="445994"/>
            <a:ext cx="8795657" cy="261751"/>
          </a:xfrm>
          <a:noFill/>
        </p:spPr>
        <p:txBody>
          <a:bodyPr>
            <a:noAutofit/>
          </a:bodyPr>
          <a:lstStyle/>
          <a:p>
            <a:pPr algn="l"/>
            <a:r>
              <a:rPr lang="en-US" sz="900" i="1" dirty="0">
                <a:latin typeface="Rock Sans" pitchFamily="34" charset="0"/>
              </a:rPr>
              <a:t>This Policy is intended to act as an addendum to the NBCU Corporate T&amp;E Policy for expenses incurred on behalf of the </a:t>
            </a:r>
            <a:r>
              <a:rPr lang="en-US" sz="900" b="1" i="1" dirty="0">
                <a:latin typeface="Rock Sans" pitchFamily="34" charset="0"/>
              </a:rPr>
              <a:t>NBCU NBC News </a:t>
            </a:r>
            <a:r>
              <a:rPr lang="en-US" sz="900" i="1" dirty="0">
                <a:latin typeface="Rock Sans" pitchFamily="34" charset="0"/>
              </a:rPr>
              <a:t>(including Talent, Contractors/Freelancers, etc). Employees affiliated with a union or guild should also refer to their governing labor agreements for T&amp;E guidance.</a:t>
            </a:r>
          </a:p>
        </p:txBody>
      </p:sp>
      <p:sp>
        <p:nvSpPr>
          <p:cNvPr id="10" name="Title 1"/>
          <p:cNvSpPr txBox="1">
            <a:spLocks/>
          </p:cNvSpPr>
          <p:nvPr/>
        </p:nvSpPr>
        <p:spPr>
          <a:xfrm>
            <a:off x="227490" y="6006232"/>
            <a:ext cx="8686800" cy="769710"/>
          </a:xfrm>
          <a:prstGeom prst="rect">
            <a:avLst/>
          </a:prstGeom>
          <a:solidFill>
            <a:schemeClr val="bg1">
              <a:lumMod val="85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850" b="1" u="sng" dirty="0">
                <a:solidFill>
                  <a:srgbClr val="FF0000"/>
                </a:solidFill>
                <a:latin typeface="Rock Sans" pitchFamily="34" charset="0"/>
              </a:rPr>
              <a:t>PLEASE NOTE </a:t>
            </a:r>
            <a:r>
              <a:rPr lang="en-US" sz="850" b="1" dirty="0">
                <a:latin typeface="Rock Sans" pitchFamily="34" charset="0"/>
              </a:rPr>
              <a:t>:</a:t>
            </a:r>
          </a:p>
          <a:p>
            <a:pPr marL="171450" indent="-171450" algn="l">
              <a:buFont typeface="Arial" panose="020B0604020202020204" pitchFamily="34" charset="0"/>
              <a:buChar char="•"/>
            </a:pPr>
            <a:r>
              <a:rPr lang="en-US" sz="850" dirty="0">
                <a:latin typeface="Rock Sans" pitchFamily="34" charset="0"/>
              </a:rPr>
              <a:t>ALL air travel, car rentals, &amp; hotel accommodations should be booked through </a:t>
            </a:r>
            <a:r>
              <a:rPr lang="en-US" sz="850" dirty="0">
                <a:latin typeface="Rock Sans" pitchFamily="34" charset="0"/>
                <a:hlinkClick r:id="rId3"/>
              </a:rPr>
              <a:t>Concur</a:t>
            </a:r>
            <a:r>
              <a:rPr lang="en-US" sz="850" dirty="0">
                <a:latin typeface="Rock Sans" pitchFamily="34" charset="0"/>
              </a:rPr>
              <a:t> or by calling BCD Travel - (US) 855-844-6228 / (Outside US)  818-487-0933.  </a:t>
            </a:r>
          </a:p>
          <a:p>
            <a:pPr marL="171450" indent="-171450" algn="l">
              <a:buFont typeface="Arial" panose="020B0604020202020204" pitchFamily="34" charset="0"/>
              <a:buChar char="•"/>
            </a:pPr>
            <a:r>
              <a:rPr lang="en-US" sz="850" dirty="0">
                <a:latin typeface="Rock Sans" pitchFamily="34" charset="0"/>
              </a:rPr>
              <a:t>Personal expenses are </a:t>
            </a:r>
            <a:r>
              <a:rPr lang="en-US" sz="850" b="1" dirty="0">
                <a:latin typeface="Rock Sans" pitchFamily="34" charset="0"/>
              </a:rPr>
              <a:t>NOT</a:t>
            </a:r>
            <a:r>
              <a:rPr lang="en-US" sz="850" dirty="0">
                <a:latin typeface="Rock Sans" pitchFamily="34" charset="0"/>
              </a:rPr>
              <a:t> allowed on your Corporate T&amp;E card.</a:t>
            </a:r>
          </a:p>
          <a:p>
            <a:pPr marL="171450" indent="-171450" algn="l">
              <a:buFont typeface="Arial" panose="020B0604020202020204" pitchFamily="34" charset="0"/>
              <a:buChar char="•"/>
            </a:pPr>
            <a:r>
              <a:rPr lang="en-US" sz="850" dirty="0">
                <a:latin typeface="Rock Sans" pitchFamily="34" charset="0"/>
              </a:rPr>
              <a:t>Failure to submit your expenses AND have them approved by your Manager within </a:t>
            </a:r>
            <a:r>
              <a:rPr lang="en-US" sz="850" b="1" dirty="0">
                <a:latin typeface="Rock Sans" pitchFamily="34" charset="0"/>
              </a:rPr>
              <a:t>60 days</a:t>
            </a:r>
            <a:r>
              <a:rPr lang="en-US" sz="850" dirty="0">
                <a:latin typeface="Rock Sans" pitchFamily="34" charset="0"/>
              </a:rPr>
              <a:t> of the transaction date will result in card </a:t>
            </a:r>
            <a:r>
              <a:rPr lang="en-US" sz="850" u="sng" dirty="0">
                <a:latin typeface="Rock Sans" pitchFamily="34" charset="0"/>
              </a:rPr>
              <a:t>SUSPENSION</a:t>
            </a:r>
            <a:r>
              <a:rPr lang="en-US" sz="850" dirty="0">
                <a:latin typeface="Rock Sans" pitchFamily="34" charset="0"/>
              </a:rPr>
              <a:t>.</a:t>
            </a:r>
          </a:p>
          <a:p>
            <a:pPr marL="171450" indent="-171450" algn="l">
              <a:buFont typeface="Arial" panose="020B0604020202020204" pitchFamily="34" charset="0"/>
              <a:buChar char="•"/>
            </a:pPr>
            <a:r>
              <a:rPr lang="en-US" sz="850" dirty="0">
                <a:latin typeface="Rock Sans" pitchFamily="34" charset="0"/>
              </a:rPr>
              <a:t>If you have any issues with your Corporate T&amp;E Card: please contact Citibank at 800-248-4553, Concur Help (24/7 Support) at 866-793-4040 or NBCU T&amp;E (Domestic) at </a:t>
            </a:r>
            <a:r>
              <a:rPr lang="en-US" sz="850" dirty="0">
                <a:latin typeface="Rock Sans" pitchFamily="34" charset="0"/>
                <a:hlinkClick r:id="rId4"/>
              </a:rPr>
              <a:t>Travel.Admin@nbcuni.com</a:t>
            </a:r>
            <a:r>
              <a:rPr lang="en-US" sz="850" dirty="0">
                <a:latin typeface="Rock Sans" pitchFamily="34" charset="0"/>
              </a:rPr>
              <a:t> or NBCU T&amp;E (UK) at </a:t>
            </a:r>
            <a:r>
              <a:rPr lang="en-US" sz="850" dirty="0">
                <a:latin typeface="Rock Sans" pitchFamily="34" charset="0"/>
                <a:hlinkClick r:id="rId5"/>
              </a:rPr>
              <a:t>uktravelhelpdesk@nbcuni.com</a:t>
            </a:r>
            <a:r>
              <a:rPr lang="en-US" sz="850" dirty="0">
                <a:latin typeface="Rock Sans" pitchFamily="34" charset="0"/>
              </a:rPr>
              <a:t>. </a:t>
            </a:r>
          </a:p>
        </p:txBody>
      </p:sp>
      <p:cxnSp>
        <p:nvCxnSpPr>
          <p:cNvPr id="9" name="Straight Connector 8"/>
          <p:cNvCxnSpPr>
            <a:cxnSpLocks/>
          </p:cNvCxnSpPr>
          <p:nvPr/>
        </p:nvCxnSpPr>
        <p:spPr>
          <a:xfrm>
            <a:off x="5386" y="762000"/>
            <a:ext cx="914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7315200" y="61212"/>
            <a:ext cx="1753340" cy="215444"/>
          </a:xfrm>
          <a:prstGeom prst="rect">
            <a:avLst/>
          </a:prstGeom>
          <a:noFill/>
        </p:spPr>
        <p:txBody>
          <a:bodyPr wrap="square" rtlCol="0">
            <a:spAutoFit/>
          </a:bodyPr>
          <a:lstStyle/>
          <a:p>
            <a:pPr algn="ctr"/>
            <a:r>
              <a:rPr lang="en-US" sz="800" b="1" dirty="0">
                <a:latin typeface="Rock Sans" pitchFamily="34" charset="0"/>
              </a:rPr>
              <a:t>Last revised September 2025</a:t>
            </a:r>
          </a:p>
        </p:txBody>
      </p:sp>
      <p:sp>
        <p:nvSpPr>
          <p:cNvPr id="14" name="Content Placeholder 2">
            <a:extLst>
              <a:ext uri="{FF2B5EF4-FFF2-40B4-BE49-F238E27FC236}">
                <a16:creationId xmlns:a16="http://schemas.microsoft.com/office/drawing/2014/main" id="{0850A240-8227-4670-8697-D44259994A48}"/>
              </a:ext>
            </a:extLst>
          </p:cNvPr>
          <p:cNvSpPr txBox="1">
            <a:spLocks/>
          </p:cNvSpPr>
          <p:nvPr/>
        </p:nvSpPr>
        <p:spPr>
          <a:xfrm>
            <a:off x="227490" y="789754"/>
            <a:ext cx="4344140" cy="4880387"/>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800" b="1" u="sng" dirty="0">
                <a:latin typeface="Rock Sans" panose="020B0500000000000000" pitchFamily="34" charset="0"/>
              </a:rPr>
              <a:t>AIR TRAVEL</a:t>
            </a:r>
            <a:endParaRPr lang="en-US" sz="800" dirty="0">
              <a:solidFill>
                <a:srgbClr val="FF0000"/>
              </a:solidFill>
              <a:latin typeface="Rock Sans" pitchFamily="34" charset="0"/>
            </a:endParaRPr>
          </a:p>
          <a:p>
            <a:pPr marL="171450" indent="-171450">
              <a:spcBef>
                <a:spcPts val="0"/>
              </a:spcBef>
            </a:pPr>
            <a:r>
              <a:rPr lang="en-US" sz="800" dirty="0">
                <a:latin typeface="Rock Sans" pitchFamily="34" charset="0"/>
              </a:rPr>
              <a:t>Economy Class is required for all US flights, unless otherwise permitted (based on level).</a:t>
            </a:r>
          </a:p>
          <a:p>
            <a:pPr marL="171450" indent="-171450">
              <a:spcBef>
                <a:spcPts val="0"/>
              </a:spcBef>
            </a:pPr>
            <a:r>
              <a:rPr lang="en-US" sz="800" dirty="0">
                <a:latin typeface="Rock Sans" pitchFamily="34" charset="0"/>
              </a:rPr>
              <a:t>International flights greater than 6 hours are eligible to upgrade one cabin to Premium Economy, when available.</a:t>
            </a:r>
          </a:p>
          <a:p>
            <a:pPr marL="171450" indent="-171450">
              <a:spcBef>
                <a:spcPts val="0"/>
              </a:spcBef>
            </a:pPr>
            <a:r>
              <a:rPr lang="en-US" sz="800" dirty="0">
                <a:latin typeface="Rock Sans" pitchFamily="34" charset="0"/>
              </a:rPr>
              <a:t>Pre-defined population of employees eligible to travel in a higher flight class are notified separately by HR.</a:t>
            </a:r>
          </a:p>
          <a:p>
            <a:pPr marL="171450" indent="-171450">
              <a:spcBef>
                <a:spcPts val="0"/>
              </a:spcBef>
            </a:pPr>
            <a:r>
              <a:rPr lang="en-US" sz="800" dirty="0">
                <a:latin typeface="Rock Sans" pitchFamily="34" charset="0"/>
              </a:rPr>
              <a:t>Piloting private planes/rental aircraft or using chartered flights are prohibited.</a:t>
            </a:r>
          </a:p>
          <a:p>
            <a:pPr marL="171450" indent="-171450">
              <a:spcBef>
                <a:spcPts val="0"/>
              </a:spcBef>
            </a:pPr>
            <a:r>
              <a:rPr lang="en-US" sz="800" dirty="0">
                <a:latin typeface="Rock Sans" pitchFamily="34" charset="0"/>
              </a:rPr>
              <a:t>Wi-Fi</a:t>
            </a:r>
            <a:r>
              <a:rPr lang="en-US" sz="800" dirty="0">
                <a:solidFill>
                  <a:srgbClr val="FF0000"/>
                </a:solidFill>
                <a:latin typeface="Rock Sans" pitchFamily="34" charset="0"/>
              </a:rPr>
              <a:t> </a:t>
            </a:r>
            <a:r>
              <a:rPr lang="en-US" sz="800" dirty="0">
                <a:latin typeface="Rock Sans" pitchFamily="34" charset="0"/>
              </a:rPr>
              <a:t>during flights is a reimbursable expense, but Wi-Fi subscriptions are not reimbursable. </a:t>
            </a:r>
          </a:p>
          <a:p>
            <a:pPr marL="0" indent="0">
              <a:spcBef>
                <a:spcPts val="0"/>
              </a:spcBef>
              <a:buFont typeface="Arial" panose="020B0604020202020204" pitchFamily="34" charset="0"/>
              <a:buNone/>
            </a:pPr>
            <a:br>
              <a:rPr lang="en-US" sz="800" b="1" dirty="0">
                <a:latin typeface="Rock Sans" panose="020B0500000000000000" pitchFamily="34" charset="0"/>
              </a:rPr>
            </a:br>
            <a:r>
              <a:rPr lang="en-US" sz="800" b="1" u="sng" dirty="0">
                <a:latin typeface="Rock Sans" panose="020B0500000000000000" pitchFamily="34" charset="0"/>
              </a:rPr>
              <a:t>CAR RENTALS</a:t>
            </a:r>
          </a:p>
          <a:p>
            <a:pPr marL="173736" indent="-173736">
              <a:spcBef>
                <a:spcPts val="0"/>
              </a:spcBef>
            </a:pPr>
            <a:r>
              <a:rPr lang="en-US" sz="800" dirty="0">
                <a:latin typeface="Rock Sans" pitchFamily="34" charset="0"/>
              </a:rPr>
              <a:t>All car rentals should be booked through Concur using the Corporate T&amp;E card. </a:t>
            </a:r>
          </a:p>
          <a:p>
            <a:pPr marL="173736" indent="-173736">
              <a:spcBef>
                <a:spcPts val="0"/>
              </a:spcBef>
            </a:pPr>
            <a:r>
              <a:rPr lang="en-US" sz="800" i="1" dirty="0">
                <a:latin typeface="Rock Sans" pitchFamily="34" charset="0"/>
              </a:rPr>
              <a:t>Hertz</a:t>
            </a:r>
            <a:r>
              <a:rPr lang="en-US" sz="800" dirty="0">
                <a:latin typeface="Rock Sans" pitchFamily="34" charset="0"/>
              </a:rPr>
              <a:t> is the preferred vendor (Corporate Code </a:t>
            </a:r>
            <a:r>
              <a:rPr lang="en-US" sz="800" u="sng" dirty="0">
                <a:latin typeface="Rock Sans" pitchFamily="34" charset="0"/>
              </a:rPr>
              <a:t>50013). </a:t>
            </a:r>
            <a:endParaRPr lang="en-US" sz="800" dirty="0">
              <a:latin typeface="Rock Sans" pitchFamily="34" charset="0"/>
            </a:endParaRPr>
          </a:p>
          <a:p>
            <a:pPr marL="173736" indent="-173736">
              <a:spcBef>
                <a:spcPts val="0"/>
              </a:spcBef>
            </a:pPr>
            <a:r>
              <a:rPr lang="en-US" sz="800" dirty="0">
                <a:latin typeface="Rock Sans" pitchFamily="34" charset="0"/>
              </a:rPr>
              <a:t>If Hertz is not available, you may book with </a:t>
            </a:r>
            <a:r>
              <a:rPr lang="en-US" sz="800" i="1" dirty="0">
                <a:latin typeface="Rock Sans" pitchFamily="34" charset="0"/>
              </a:rPr>
              <a:t>National/Enterprise </a:t>
            </a:r>
            <a:r>
              <a:rPr lang="en-US" sz="800" dirty="0">
                <a:latin typeface="Rock Sans" pitchFamily="34" charset="0"/>
              </a:rPr>
              <a:t>(Corporate Code </a:t>
            </a:r>
            <a:r>
              <a:rPr lang="en-US" sz="800" u="sng" dirty="0">
                <a:latin typeface="Rock Sans" pitchFamily="34" charset="0"/>
              </a:rPr>
              <a:t>XZ17C8R</a:t>
            </a:r>
            <a:r>
              <a:rPr lang="en-US" sz="800" dirty="0">
                <a:latin typeface="Rock Sans" pitchFamily="34" charset="0"/>
              </a:rPr>
              <a:t>) or, as a last resort, you may book with </a:t>
            </a:r>
            <a:r>
              <a:rPr lang="en-US" sz="800" i="1" dirty="0">
                <a:latin typeface="Rock Sans" pitchFamily="34" charset="0"/>
              </a:rPr>
              <a:t>Avis</a:t>
            </a:r>
            <a:r>
              <a:rPr lang="en-US" sz="800" dirty="0">
                <a:latin typeface="Rock Sans" pitchFamily="34" charset="0"/>
              </a:rPr>
              <a:t> (Corporate Code </a:t>
            </a:r>
            <a:r>
              <a:rPr lang="en-US" sz="800" u="sng" dirty="0">
                <a:latin typeface="Rock Sans" pitchFamily="34" charset="0"/>
              </a:rPr>
              <a:t>A965500)</a:t>
            </a:r>
            <a:r>
              <a:rPr lang="en-US" sz="800" dirty="0">
                <a:latin typeface="Rock Sans" pitchFamily="34" charset="0"/>
              </a:rPr>
              <a:t>. </a:t>
            </a:r>
          </a:p>
          <a:p>
            <a:pPr marL="173736" indent="-173736">
              <a:spcBef>
                <a:spcPts val="0"/>
              </a:spcBef>
            </a:pPr>
            <a:r>
              <a:rPr lang="en-US" sz="800" dirty="0">
                <a:latin typeface="Rock Sans" pitchFamily="34" charset="0"/>
              </a:rPr>
              <a:t>Decline Loss Damage Waiver (LDW), Personal Accident Insurance and Fuel Service options (Domestic Travel only).</a:t>
            </a:r>
          </a:p>
          <a:p>
            <a:pPr marL="173736" indent="-173736">
              <a:spcBef>
                <a:spcPts val="0"/>
              </a:spcBef>
            </a:pPr>
            <a:r>
              <a:rPr lang="en-US" sz="800" dirty="0">
                <a:latin typeface="Rock Sans" pitchFamily="34" charset="0"/>
              </a:rPr>
              <a:t>All travelers should enroll in the </a:t>
            </a:r>
            <a:r>
              <a:rPr lang="en-US" sz="800" dirty="0">
                <a:solidFill>
                  <a:srgbClr val="0000FF"/>
                </a:solidFill>
                <a:latin typeface="Rock Sans" pitchFamily="34" charset="0"/>
                <a:hlinkClick r:id="rId6">
                  <a:extLst>
                    <a:ext uri="{A12FA001-AC4F-418D-AE19-62706E023703}">
                      <ahyp:hlinkClr xmlns:ahyp="http://schemas.microsoft.com/office/drawing/2018/hyperlinkcolor" val="tx"/>
                    </a:ext>
                  </a:extLst>
                </a:hlinkClick>
              </a:rPr>
              <a:t>Hertz #1 Club Gold Program </a:t>
            </a:r>
            <a:r>
              <a:rPr lang="en-US" sz="800" dirty="0">
                <a:latin typeface="Rock Sans" pitchFamily="34" charset="0"/>
              </a:rPr>
              <a:t>&amp;</a:t>
            </a:r>
            <a:r>
              <a:rPr lang="en-US" sz="800" dirty="0">
                <a:solidFill>
                  <a:srgbClr val="FF0000"/>
                </a:solidFill>
                <a:latin typeface="Rock Sans" pitchFamily="34" charset="0"/>
              </a:rPr>
              <a:t> </a:t>
            </a:r>
            <a:r>
              <a:rPr lang="en-US" sz="800" dirty="0">
                <a:solidFill>
                  <a:srgbClr val="0000FF"/>
                </a:solidFill>
                <a:latin typeface="Rock Sans" pitchFamily="34" charset="0"/>
                <a:hlinkClick r:id="rId7">
                  <a:extLst>
                    <a:ext uri="{A12FA001-AC4F-418D-AE19-62706E023703}">
                      <ahyp:hlinkClr xmlns:ahyp="http://schemas.microsoft.com/office/drawing/2018/hyperlinkcolor" val="tx"/>
                    </a:ext>
                  </a:extLst>
                </a:hlinkClick>
              </a:rPr>
              <a:t>Enterprise/National Emerald Club Program </a:t>
            </a:r>
            <a:r>
              <a:rPr lang="en-US" sz="800" dirty="0">
                <a:latin typeface="Rock Sans" pitchFamily="34" charset="0"/>
              </a:rPr>
              <a:t>to ensure NBCU corporate discount &amp; insurance coverage. </a:t>
            </a:r>
            <a:br>
              <a:rPr lang="en-US" sz="800" dirty="0">
                <a:latin typeface="Rock Sans" pitchFamily="34" charset="0"/>
              </a:rPr>
            </a:br>
            <a:endParaRPr lang="en-US" sz="800" b="1" dirty="0">
              <a:latin typeface="Rock Sans" panose="020B0500000000000000" pitchFamily="34" charset="0"/>
            </a:endParaRPr>
          </a:p>
          <a:p>
            <a:pPr marL="0" indent="0">
              <a:spcBef>
                <a:spcPts val="0"/>
              </a:spcBef>
              <a:buFont typeface="Arial" panose="020B0604020202020204" pitchFamily="34" charset="0"/>
              <a:buNone/>
            </a:pPr>
            <a:r>
              <a:rPr lang="en-US" sz="800" b="1" u="sng" dirty="0">
                <a:latin typeface="Rock Sans" panose="020B0500000000000000" pitchFamily="34" charset="0"/>
              </a:rPr>
              <a:t>LODGING</a:t>
            </a:r>
          </a:p>
          <a:p>
            <a:pPr marL="171450" indent="-171450">
              <a:spcBef>
                <a:spcPts val="0"/>
              </a:spcBef>
            </a:pPr>
            <a:r>
              <a:rPr lang="en-US" sz="800" dirty="0">
                <a:latin typeface="Rock Sans" pitchFamily="34" charset="0"/>
              </a:rPr>
              <a:t>Accommodations should be for Standard Single Room only.</a:t>
            </a:r>
          </a:p>
          <a:p>
            <a:pPr marL="171450" indent="-171450">
              <a:spcBef>
                <a:spcPts val="0"/>
              </a:spcBef>
            </a:pPr>
            <a:r>
              <a:rPr lang="en-US" sz="800" dirty="0">
                <a:latin typeface="Rock Sans" pitchFamily="34" charset="0"/>
              </a:rPr>
              <a:t>Hotel Wi-Fi is a reimbursable expense, but in-room movies are not reimbursable. </a:t>
            </a:r>
          </a:p>
          <a:p>
            <a:pPr marL="171450" indent="-171450">
              <a:spcBef>
                <a:spcPts val="0"/>
              </a:spcBef>
            </a:pPr>
            <a:r>
              <a:rPr lang="en-US" sz="800" dirty="0">
                <a:latin typeface="Rock Sans" pitchFamily="34" charset="0"/>
              </a:rPr>
              <a:t>Company-issued mobile devices should be used while traveling.</a:t>
            </a:r>
          </a:p>
          <a:p>
            <a:pPr marL="171450" indent="-171450">
              <a:spcBef>
                <a:spcPts val="0"/>
              </a:spcBef>
            </a:pPr>
            <a:r>
              <a:rPr lang="en-US" sz="800" dirty="0">
                <a:latin typeface="Rock Sans" pitchFamily="34" charset="0"/>
              </a:rPr>
              <a:t>Long-term travel/hotel stays must be pre-approved by Finance Lead and HR</a:t>
            </a:r>
          </a:p>
          <a:p>
            <a:pPr marL="171450" indent="-171450">
              <a:spcBef>
                <a:spcPts val="0"/>
              </a:spcBef>
            </a:pPr>
            <a:r>
              <a:rPr lang="en-US" sz="800" dirty="0">
                <a:latin typeface="Rock Sans" pitchFamily="34" charset="0"/>
              </a:rPr>
              <a:t>Use of home-share accommodations such as Airbnb, VRBO, etc. are prohibited.</a:t>
            </a:r>
            <a:br>
              <a:rPr lang="en-US" sz="800" dirty="0">
                <a:latin typeface="Rock Sans" pitchFamily="34" charset="0"/>
              </a:rPr>
            </a:br>
            <a:endParaRPr lang="en-US" sz="800" dirty="0">
              <a:latin typeface="Rock Sans" pitchFamily="34" charset="0"/>
            </a:endParaRPr>
          </a:p>
          <a:p>
            <a:pPr marL="0" indent="0">
              <a:spcBef>
                <a:spcPts val="0"/>
              </a:spcBef>
              <a:buFont typeface="Arial" panose="020B0604020202020204" pitchFamily="34" charset="0"/>
              <a:buNone/>
            </a:pPr>
            <a:r>
              <a:rPr lang="en-US" sz="800" b="1" u="sng" dirty="0">
                <a:latin typeface="Rock Sans" panose="020B0500000000000000" pitchFamily="34" charset="0"/>
              </a:rPr>
              <a:t>BUSINESS MEALS</a:t>
            </a:r>
          </a:p>
          <a:p>
            <a:pPr marL="171450" indent="-171450">
              <a:spcBef>
                <a:spcPts val="0"/>
              </a:spcBef>
            </a:pPr>
            <a:r>
              <a:rPr lang="en-US" sz="800" dirty="0">
                <a:latin typeface="Rock Sans" pitchFamily="34" charset="0"/>
              </a:rPr>
              <a:t>VPs and above, on occasion (with pre-approval from Manager), may take personnel out for a business meal. The cost of the meal should remain reasonable. </a:t>
            </a:r>
          </a:p>
          <a:p>
            <a:pPr marL="171450" indent="-171450">
              <a:spcBef>
                <a:spcPts val="0"/>
              </a:spcBef>
            </a:pPr>
            <a:r>
              <a:rPr lang="en-US" sz="800" dirty="0">
                <a:latin typeface="Rock Sans" pitchFamily="34" charset="0"/>
              </a:rPr>
              <a:t>The most senior employee attending the meal should cover the business meal expense.</a:t>
            </a:r>
          </a:p>
          <a:p>
            <a:pPr marL="171450" indent="-171450">
              <a:spcBef>
                <a:spcPts val="0"/>
              </a:spcBef>
            </a:pPr>
            <a:r>
              <a:rPr lang="en-US" sz="800" dirty="0">
                <a:latin typeface="Rock Sans" pitchFamily="34" charset="0"/>
              </a:rPr>
              <a:t>Itemized receipts must be retained and reported as “Meals Multiple Attendees”, which should include names of all internal/external participants in Concur. </a:t>
            </a:r>
          </a:p>
          <a:p>
            <a:pPr marL="171450" indent="-171450">
              <a:spcBef>
                <a:spcPts val="0"/>
              </a:spcBef>
            </a:pPr>
            <a:r>
              <a:rPr lang="en-US" sz="800" dirty="0">
                <a:latin typeface="Rock Sans" pitchFamily="34" charset="0"/>
              </a:rPr>
              <a:t>Meals during business travel that is commutable within home-city office location are not reimbursable.</a:t>
            </a:r>
          </a:p>
          <a:p>
            <a:pPr marL="171450" indent="-171450">
              <a:spcBef>
                <a:spcPts val="0"/>
              </a:spcBef>
            </a:pPr>
            <a:r>
              <a:rPr lang="en-US" sz="800" dirty="0">
                <a:latin typeface="Rock Sans" pitchFamily="34" charset="0"/>
              </a:rPr>
              <a:t>Itemized &amp; Signature receipts are required for any Meal or Entertainment expenses greater than or equal to $250.</a:t>
            </a:r>
          </a:p>
        </p:txBody>
      </p:sp>
      <p:sp>
        <p:nvSpPr>
          <p:cNvPr id="15" name="Content Placeholder 3">
            <a:extLst>
              <a:ext uri="{FF2B5EF4-FFF2-40B4-BE49-F238E27FC236}">
                <a16:creationId xmlns:a16="http://schemas.microsoft.com/office/drawing/2014/main" id="{CC3056D3-1F05-49CC-823A-E73F93D95054}"/>
              </a:ext>
            </a:extLst>
          </p:cNvPr>
          <p:cNvSpPr txBox="1">
            <a:spLocks/>
          </p:cNvSpPr>
          <p:nvPr/>
        </p:nvSpPr>
        <p:spPr>
          <a:xfrm>
            <a:off x="4647830" y="789774"/>
            <a:ext cx="4266460" cy="4880365"/>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750" b="1" u="sng" dirty="0">
                <a:latin typeface="Rock Sans" panose="020B0500000000000000" pitchFamily="34" charset="0"/>
              </a:rPr>
              <a:t>TRAVEL MEALS</a:t>
            </a:r>
          </a:p>
          <a:p>
            <a:pPr marL="171450" indent="-171450">
              <a:spcBef>
                <a:spcPts val="0"/>
              </a:spcBef>
            </a:pPr>
            <a:r>
              <a:rPr lang="en-US" sz="750" dirty="0">
                <a:latin typeface="Rock Sans" pitchFamily="34" charset="0"/>
              </a:rPr>
              <a:t>Non-union employees should submit actual charges for meals incurred while on business travel (not a per diem reimbursement):</a:t>
            </a:r>
          </a:p>
          <a:p>
            <a:pPr marL="571500" lvl="1" indent="-171450">
              <a:spcBef>
                <a:spcPts val="0"/>
              </a:spcBef>
            </a:pPr>
            <a:r>
              <a:rPr lang="en-US" sz="750" dirty="0">
                <a:latin typeface="Rock Sans" pitchFamily="34" charset="0"/>
              </a:rPr>
              <a:t>US travel meals shall not exceed $ 62 or £ 50 per day. </a:t>
            </a:r>
          </a:p>
          <a:p>
            <a:pPr marL="571500" lvl="1" indent="-171450">
              <a:spcBef>
                <a:spcPts val="0"/>
              </a:spcBef>
            </a:pPr>
            <a:r>
              <a:rPr lang="en-US" sz="750" dirty="0">
                <a:latin typeface="Rock Sans" pitchFamily="34" charset="0"/>
              </a:rPr>
              <a:t>Non-US travel meals shall not exceed $ 90 or £ 65 per day.</a:t>
            </a:r>
          </a:p>
          <a:p>
            <a:pPr marL="171450" indent="-171450">
              <a:spcBef>
                <a:spcPts val="0"/>
              </a:spcBef>
            </a:pPr>
            <a:r>
              <a:rPr lang="en-US" sz="750" dirty="0">
                <a:latin typeface="Rock Sans" pitchFamily="34" charset="0"/>
              </a:rPr>
              <a:t>Employee should incur and report their own meals on Corporate T&amp;E card when traveling with other employees. </a:t>
            </a:r>
          </a:p>
          <a:p>
            <a:pPr marL="0" indent="0">
              <a:spcBef>
                <a:spcPts val="0"/>
              </a:spcBef>
              <a:buFont typeface="Arial" panose="020B0604020202020204" pitchFamily="34" charset="0"/>
              <a:buNone/>
            </a:pPr>
            <a:endParaRPr lang="en-US" sz="750" b="1" u="sng" dirty="0">
              <a:latin typeface="Rock Sans" pitchFamily="34" charset="0"/>
            </a:endParaRPr>
          </a:p>
          <a:p>
            <a:pPr marL="0" indent="0">
              <a:spcBef>
                <a:spcPts val="0"/>
              </a:spcBef>
              <a:buFont typeface="Arial" panose="020B0604020202020204" pitchFamily="34" charset="0"/>
              <a:buNone/>
            </a:pPr>
            <a:r>
              <a:rPr lang="en-US" sz="750" b="1" u="sng" dirty="0">
                <a:latin typeface="Rock Sans" pitchFamily="34" charset="0"/>
              </a:rPr>
              <a:t>GROUND TRANSPORTATION</a:t>
            </a:r>
          </a:p>
          <a:p>
            <a:pPr marL="171450" indent="-171450">
              <a:spcBef>
                <a:spcPts val="0"/>
              </a:spcBef>
            </a:pPr>
            <a:r>
              <a:rPr lang="en-US" sz="750" dirty="0">
                <a:latin typeface="Rock Sans" panose="020B0500000000000000" pitchFamily="34" charset="0"/>
              </a:rPr>
              <a:t>If available, the lowest cost method (taxi vs. car service) should be used, and P-Cards </a:t>
            </a:r>
            <a:r>
              <a:rPr lang="en-US" sz="750" u="sng" dirty="0">
                <a:latin typeface="Rock Sans" panose="020B0500000000000000" pitchFamily="34" charset="0"/>
              </a:rPr>
              <a:t>should not</a:t>
            </a:r>
            <a:r>
              <a:rPr lang="en-US" sz="750" dirty="0">
                <a:latin typeface="Rock Sans" pitchFamily="34" charset="0"/>
              </a:rPr>
              <a:t> be used for individual taxi or car service expenses.</a:t>
            </a:r>
          </a:p>
          <a:p>
            <a:pPr marL="171450" indent="-171450">
              <a:spcBef>
                <a:spcPts val="0"/>
              </a:spcBef>
            </a:pPr>
            <a:r>
              <a:rPr lang="en-US" sz="750" dirty="0">
                <a:latin typeface="Rock Sans" pitchFamily="34" charset="0"/>
              </a:rPr>
              <a:t>Employees commuting between 9pm-6am after working more than 10 hours (overtime) or called in for an irregular shift can be reimbursed for their ride between work and home via Taxi or Car Service.</a:t>
            </a:r>
          </a:p>
          <a:p>
            <a:pPr marL="171450" indent="-171450">
              <a:spcBef>
                <a:spcPts val="0"/>
              </a:spcBef>
            </a:pPr>
            <a:r>
              <a:rPr lang="en-US" sz="750" dirty="0">
                <a:latin typeface="Rock Sans" pitchFamily="34" charset="0"/>
              </a:rPr>
              <a:t>A </a:t>
            </a:r>
            <a:r>
              <a:rPr lang="en-US" sz="750" dirty="0">
                <a:solidFill>
                  <a:srgbClr val="FF0000"/>
                </a:solidFill>
                <a:latin typeface="Rock Sans" pitchFamily="34" charset="0"/>
                <a:hlinkClick r:id="rId8"/>
              </a:rPr>
              <a:t>commutation</a:t>
            </a:r>
            <a:r>
              <a:rPr lang="en-US" sz="750" dirty="0">
                <a:latin typeface="Rock Sans" pitchFamily="34" charset="0"/>
                <a:hlinkClick r:id="rId8"/>
              </a:rPr>
              <a:t> policy </a:t>
            </a:r>
            <a:r>
              <a:rPr lang="en-US" sz="750" dirty="0">
                <a:latin typeface="Rock Sans" pitchFamily="34" charset="0"/>
              </a:rPr>
              <a:t>is available for NYC &amp; DC employees who have regular late night/early morning work shifts. Please contact HR to confirm you fall within this population. </a:t>
            </a:r>
          </a:p>
          <a:p>
            <a:pPr marL="171450" indent="-171450">
              <a:spcBef>
                <a:spcPts val="0"/>
              </a:spcBef>
            </a:pPr>
            <a:r>
              <a:rPr lang="en-US" sz="800" dirty="0">
                <a:latin typeface="Rock Sans" pitchFamily="34" charset="0"/>
              </a:rPr>
              <a:t>Detailed/itemized receipt for ALL Uber/Lyft/Taxi/Car Service expenses are required.</a:t>
            </a:r>
            <a:r>
              <a:rPr lang="en-US" sz="800" dirty="0">
                <a:highlight>
                  <a:srgbClr val="FFFF00"/>
                </a:highlight>
                <a:latin typeface="Rock Sans" pitchFamily="34" charset="0"/>
              </a:rPr>
              <a:t> </a:t>
            </a:r>
            <a:br>
              <a:rPr lang="en-US" sz="750" dirty="0">
                <a:latin typeface="Rock Sans" pitchFamily="34" charset="0"/>
              </a:rPr>
            </a:br>
            <a:endParaRPr lang="en-US" sz="750" dirty="0">
              <a:latin typeface="Rock Sans" pitchFamily="34" charset="0"/>
            </a:endParaRPr>
          </a:p>
          <a:p>
            <a:pPr marL="0" indent="0">
              <a:spcBef>
                <a:spcPts val="0"/>
              </a:spcBef>
              <a:buFont typeface="Arial" panose="020B0604020202020204" pitchFamily="34" charset="0"/>
              <a:buNone/>
            </a:pPr>
            <a:r>
              <a:rPr lang="en-US" sz="750" b="1" u="sng" dirty="0">
                <a:latin typeface="Rock Sans" panose="020B0500000000000000" pitchFamily="34" charset="0"/>
              </a:rPr>
              <a:t>BUSINESS GIFTS</a:t>
            </a:r>
          </a:p>
          <a:p>
            <a:pPr marL="171450" indent="-171450">
              <a:spcBef>
                <a:spcPts val="0"/>
              </a:spcBef>
            </a:pPr>
            <a:r>
              <a:rPr lang="en-US" sz="750" dirty="0">
                <a:latin typeface="Rock Sans" panose="020B0500000000000000" pitchFamily="34" charset="0"/>
              </a:rPr>
              <a:t>Gifts to employees are prohibited, except for approved life events (birth of a child, employee wedding or engagement, employee hospitalization, death of an immediate family member of employee, retirement), and costs should not exceed </a:t>
            </a:r>
            <a:r>
              <a:rPr lang="en-US" sz="750" b="1" dirty="0">
                <a:latin typeface="Rock Sans" panose="020B0500000000000000" pitchFamily="34" charset="0"/>
              </a:rPr>
              <a:t>$200</a:t>
            </a:r>
            <a:r>
              <a:rPr lang="en-US" sz="750" dirty="0">
                <a:latin typeface="Rock Sans" panose="020B0500000000000000" pitchFamily="34" charset="0"/>
              </a:rPr>
              <a:t>. The gift is to be purchased by the employee’s </a:t>
            </a:r>
            <a:r>
              <a:rPr lang="en-US" sz="750" u="sng" dirty="0">
                <a:latin typeface="Rock Sans" panose="020B0500000000000000" pitchFamily="34" charset="0"/>
              </a:rPr>
              <a:t>direct supervisor</a:t>
            </a:r>
            <a:r>
              <a:rPr lang="en-US" sz="750" dirty="0">
                <a:latin typeface="Rock Sans" panose="020B0500000000000000" pitchFamily="34" charset="0"/>
              </a:rPr>
              <a:t> only. </a:t>
            </a:r>
          </a:p>
          <a:p>
            <a:pPr marL="171450" indent="-171450">
              <a:spcBef>
                <a:spcPts val="0"/>
              </a:spcBef>
            </a:pPr>
            <a:r>
              <a:rPr lang="en-US" sz="750" dirty="0">
                <a:latin typeface="Rock Sans" panose="020B0500000000000000" pitchFamily="34" charset="0"/>
              </a:rPr>
              <a:t>Gifts to non-employees - please refer to the </a:t>
            </a:r>
            <a:r>
              <a:rPr lang="en-US" sz="750" dirty="0">
                <a:latin typeface="Rock Sans" panose="020B0500000000000000" pitchFamily="34" charset="0"/>
                <a:hlinkClick r:id="rId9"/>
              </a:rPr>
              <a:t>NBCU Gifts and Business Entertainment Policy </a:t>
            </a:r>
            <a:r>
              <a:rPr lang="en-US" sz="750" dirty="0">
                <a:latin typeface="Rock Sans" panose="020B0500000000000000" pitchFamily="34" charset="0"/>
              </a:rPr>
              <a:t>(within Code of Conduct) for guidelines.</a:t>
            </a:r>
          </a:p>
          <a:p>
            <a:pPr marL="171450" indent="-171450">
              <a:spcBef>
                <a:spcPts val="0"/>
              </a:spcBef>
            </a:pPr>
            <a:r>
              <a:rPr lang="en-US" sz="750" dirty="0">
                <a:latin typeface="Rock Sans" panose="020B0500000000000000" pitchFamily="34" charset="0"/>
              </a:rPr>
              <a:t>Gifts should be paid with Corporate T&amp;E card and not on Corporate PCard. </a:t>
            </a:r>
          </a:p>
          <a:p>
            <a:pPr marL="171450" indent="-171450">
              <a:spcBef>
                <a:spcPts val="0"/>
              </a:spcBef>
            </a:pPr>
            <a:r>
              <a:rPr lang="en-US" sz="750" dirty="0">
                <a:latin typeface="Rock Sans" panose="020B0500000000000000" pitchFamily="34" charset="0"/>
              </a:rPr>
              <a:t>Cash-replacement gift cards (i.e., Visa, Mastercard, Amex) are not reimbursable. </a:t>
            </a:r>
          </a:p>
          <a:p>
            <a:pPr marL="171450" indent="-171450">
              <a:spcBef>
                <a:spcPts val="0"/>
              </a:spcBef>
            </a:pPr>
            <a:r>
              <a:rPr lang="en-US" sz="750" dirty="0">
                <a:latin typeface="Rock Sans" panose="020B0500000000000000" pitchFamily="34" charset="0"/>
              </a:rPr>
              <a:t>Birthday gifts (including birthday cupcakes), gifts for an employee leaving the Company, employee anniversary/promotion gifts, thank you gifts, &amp; holiday gifts are not reimbursable.</a:t>
            </a:r>
            <a:br>
              <a:rPr lang="en-US" sz="750" dirty="0">
                <a:latin typeface="Rock Sans" panose="020B0500000000000000" pitchFamily="34" charset="0"/>
              </a:rPr>
            </a:br>
            <a:endParaRPr lang="en-US" sz="750" dirty="0">
              <a:latin typeface="Rock Sans" panose="020B0500000000000000" pitchFamily="34" charset="0"/>
            </a:endParaRPr>
          </a:p>
          <a:p>
            <a:pPr marL="0" indent="0">
              <a:spcBef>
                <a:spcPts val="0"/>
              </a:spcBef>
              <a:buFont typeface="Arial" panose="020B0604020202020204" pitchFamily="34" charset="0"/>
              <a:buNone/>
            </a:pPr>
            <a:r>
              <a:rPr lang="en-US" sz="750" b="1" u="sng" dirty="0">
                <a:latin typeface="Rock Sans" panose="020B0500000000000000" pitchFamily="34" charset="0"/>
              </a:rPr>
              <a:t>GOVERNMENT OFFICIALS</a:t>
            </a:r>
          </a:p>
          <a:p>
            <a:pPr marL="173736" indent="-173736">
              <a:spcBef>
                <a:spcPts val="0"/>
              </a:spcBef>
            </a:pPr>
            <a:r>
              <a:rPr lang="en-US" sz="750" dirty="0">
                <a:latin typeface="Rock Sans" panose="020B0500000000000000" pitchFamily="34" charset="0"/>
              </a:rPr>
              <a:t>You must obtain pre-approval from NBCU Compliance before engaging in certain activities with a Government Entity or Government Official.</a:t>
            </a:r>
          </a:p>
          <a:p>
            <a:pPr marL="173736" indent="-173736">
              <a:spcBef>
                <a:spcPts val="0"/>
              </a:spcBef>
            </a:pPr>
            <a:r>
              <a:rPr lang="en-US" sz="750" dirty="0">
                <a:latin typeface="Rock Sans" panose="020B0500000000000000" pitchFamily="34" charset="0"/>
              </a:rPr>
              <a:t>You must appropriately identify Government Officials within Concur expense reports.</a:t>
            </a:r>
          </a:p>
          <a:p>
            <a:pPr marL="173736" indent="-173736">
              <a:spcBef>
                <a:spcPts val="0"/>
              </a:spcBef>
            </a:pPr>
            <a:r>
              <a:rPr lang="en-US" sz="750" dirty="0">
                <a:latin typeface="Rock Sans" panose="020B0500000000000000" pitchFamily="34" charset="0"/>
              </a:rPr>
              <a:t>Facilitation or “grease” payments to Government Officials are prohibited. </a:t>
            </a:r>
            <a:br>
              <a:rPr lang="en-US" sz="750" dirty="0">
                <a:latin typeface="Rock Sans" panose="020B0500000000000000" pitchFamily="34" charset="0"/>
              </a:rPr>
            </a:br>
            <a:endParaRPr lang="en-US" sz="750" dirty="0">
              <a:latin typeface="Rock Sans" panose="020B0500000000000000" pitchFamily="34" charset="0"/>
            </a:endParaRPr>
          </a:p>
          <a:p>
            <a:pPr marL="0" indent="0">
              <a:spcBef>
                <a:spcPts val="0"/>
              </a:spcBef>
              <a:buFont typeface="Arial" panose="020B0604020202020204" pitchFamily="34" charset="0"/>
              <a:buNone/>
            </a:pPr>
            <a:r>
              <a:rPr lang="en-US" sz="750" b="1" u="sng" dirty="0">
                <a:latin typeface="Rock Sans" panose="020B0500000000000000" pitchFamily="34" charset="0"/>
              </a:rPr>
              <a:t>OTHER</a:t>
            </a:r>
          </a:p>
          <a:p>
            <a:pPr marL="171450" indent="-171450">
              <a:spcBef>
                <a:spcPts val="0"/>
              </a:spcBef>
            </a:pPr>
            <a:r>
              <a:rPr lang="en-US" sz="750" dirty="0">
                <a:latin typeface="Rock Sans" panose="020B0500000000000000" pitchFamily="34" charset="0"/>
              </a:rPr>
              <a:t>Per Corporate policy, employees will not be reimbursed for personal items, such as clothing, haircuts, drug store items, toiletries, makeup, etc.</a:t>
            </a:r>
          </a:p>
          <a:p>
            <a:pPr marL="171450" indent="-171450">
              <a:spcBef>
                <a:spcPts val="0"/>
              </a:spcBef>
            </a:pPr>
            <a:r>
              <a:rPr lang="en-US" sz="750" dirty="0">
                <a:latin typeface="Rock Sans" panose="020B0500000000000000" pitchFamily="34" charset="0"/>
              </a:rPr>
              <a:t>Technology: Laptops, cell phones, chargers, and other phone accessories (including headphones) must be purchased through official NBCU channels (ServiceNow). </a:t>
            </a:r>
          </a:p>
          <a:p>
            <a:pPr marL="171450" indent="-171450">
              <a:spcBef>
                <a:spcPts val="0"/>
              </a:spcBef>
            </a:pPr>
            <a:r>
              <a:rPr lang="en-US" sz="750" dirty="0">
                <a:latin typeface="Rock Sans" panose="020B0500000000000000" pitchFamily="34" charset="0"/>
              </a:rPr>
              <a:t>For Uber/Lyft/Taxis and Restaurant Meals, reasonable tipping is up to 20%. </a:t>
            </a:r>
          </a:p>
          <a:p>
            <a:pPr marL="171450" indent="-171450">
              <a:spcBef>
                <a:spcPts val="0"/>
              </a:spcBef>
            </a:pPr>
            <a:r>
              <a:rPr lang="en-US" sz="750" dirty="0">
                <a:latin typeface="Rock Sans" panose="020B0500000000000000" pitchFamily="34" charset="0"/>
              </a:rPr>
              <a:t>The Corporate T&amp;E Card cannot be added to a digital wallet or payment app on a mobile device (i.e., Apple Pay, Google Pay, Venmo, Zelle, Cash App, etc.).</a:t>
            </a:r>
          </a:p>
        </p:txBody>
      </p:sp>
      <p:pic>
        <p:nvPicPr>
          <p:cNvPr id="3" name="Picture 2">
            <a:extLst>
              <a:ext uri="{FF2B5EF4-FFF2-40B4-BE49-F238E27FC236}">
                <a16:creationId xmlns:a16="http://schemas.microsoft.com/office/drawing/2014/main" id="{DA77F863-186D-BAA9-CB1A-93A397DF72F7}"/>
              </a:ext>
            </a:extLst>
          </p:cNvPr>
          <p:cNvPicPr>
            <a:picLocks noChangeAspect="1"/>
          </p:cNvPicPr>
          <p:nvPr/>
        </p:nvPicPr>
        <p:blipFill>
          <a:blip r:embed="rId10"/>
          <a:stretch>
            <a:fillRect/>
          </a:stretch>
        </p:blipFill>
        <p:spPr>
          <a:xfrm>
            <a:off x="413657" y="82058"/>
            <a:ext cx="315686" cy="218084"/>
          </a:xfrm>
          <a:prstGeom prst="rect">
            <a:avLst/>
          </a:prstGeom>
        </p:spPr>
      </p:pic>
      <p:sp>
        <p:nvSpPr>
          <p:cNvPr id="4" name="TextBox 3">
            <a:extLst>
              <a:ext uri="{FF2B5EF4-FFF2-40B4-BE49-F238E27FC236}">
                <a16:creationId xmlns:a16="http://schemas.microsoft.com/office/drawing/2014/main" id="{06A2F269-D2D0-E21A-EA30-81AE14C0239D}"/>
              </a:ext>
            </a:extLst>
          </p:cNvPr>
          <p:cNvSpPr txBox="1"/>
          <p:nvPr/>
        </p:nvSpPr>
        <p:spPr>
          <a:xfrm>
            <a:off x="268031" y="238219"/>
            <a:ext cx="838200" cy="215444"/>
          </a:xfrm>
          <a:prstGeom prst="rect">
            <a:avLst/>
          </a:prstGeom>
          <a:noFill/>
          <a:ln>
            <a:noFill/>
          </a:ln>
        </p:spPr>
        <p:txBody>
          <a:bodyPr wrap="square" rtlCol="0">
            <a:spAutoFit/>
          </a:bodyPr>
          <a:lstStyle/>
          <a:p>
            <a:r>
              <a:rPr lang="en-US" sz="800" b="1" dirty="0"/>
              <a:t>NBC News</a:t>
            </a:r>
          </a:p>
        </p:txBody>
      </p:sp>
    </p:spTree>
    <p:extLst>
      <p:ext uri="{BB962C8B-B14F-4D97-AF65-F5344CB8AC3E}">
        <p14:creationId xmlns:p14="http://schemas.microsoft.com/office/powerpoint/2010/main" val="27566331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5D6E87-76BF-C01B-EB70-989E001BADB7}"/>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A63841C-E6AD-6694-9459-9F03C5A5D26A}"/>
              </a:ext>
            </a:extLst>
          </p:cNvPr>
          <p:cNvSpPr>
            <a:spLocks noGrp="1"/>
          </p:cNvSpPr>
          <p:nvPr>
            <p:ph type="sldNum" sz="quarter" idx="12"/>
          </p:nvPr>
        </p:nvSpPr>
        <p:spPr/>
        <p:txBody>
          <a:bodyPr/>
          <a:lstStyle/>
          <a:p>
            <a:fld id="{E002CC60-4B63-4052-8FFB-1C9700391EA7}" type="slidenum">
              <a:rPr lang="en-US" smtClean="0"/>
              <a:t>10</a:t>
            </a:fld>
            <a:endParaRPr lang="en-US"/>
          </a:p>
        </p:txBody>
      </p:sp>
      <p:sp>
        <p:nvSpPr>
          <p:cNvPr id="2" name="Title 5">
            <a:extLst>
              <a:ext uri="{FF2B5EF4-FFF2-40B4-BE49-F238E27FC236}">
                <a16:creationId xmlns:a16="http://schemas.microsoft.com/office/drawing/2014/main" id="{2F2E071B-B228-D68D-49F3-B7E70DB6DB1A}"/>
              </a:ext>
            </a:extLst>
          </p:cNvPr>
          <p:cNvSpPr>
            <a:spLocks noGrp="1"/>
          </p:cNvSpPr>
          <p:nvPr>
            <p:ph type="title"/>
          </p:nvPr>
        </p:nvSpPr>
        <p:spPr>
          <a:xfrm>
            <a:off x="0" y="0"/>
            <a:ext cx="5257800" cy="381000"/>
          </a:xfrm>
        </p:spPr>
        <p:txBody>
          <a:bodyPr>
            <a:normAutofit fontScale="90000"/>
          </a:bodyPr>
          <a:lstStyle/>
          <a:p>
            <a:pPr algn="l"/>
            <a:r>
              <a:rPr lang="en-US" sz="2400" b="1" dirty="0">
                <a:solidFill>
                  <a:srgbClr val="7030A0"/>
                </a:solidFill>
                <a:latin typeface="Rock Sans" pitchFamily="34" charset="0"/>
              </a:rPr>
              <a:t>VI. Meals </a:t>
            </a:r>
          </a:p>
        </p:txBody>
      </p:sp>
      <p:sp>
        <p:nvSpPr>
          <p:cNvPr id="3" name="TextBox 2">
            <a:extLst>
              <a:ext uri="{FF2B5EF4-FFF2-40B4-BE49-F238E27FC236}">
                <a16:creationId xmlns:a16="http://schemas.microsoft.com/office/drawing/2014/main" id="{4A51F26D-DEE8-BA77-E466-A31DDB8445C3}"/>
              </a:ext>
            </a:extLst>
          </p:cNvPr>
          <p:cNvSpPr txBox="1"/>
          <p:nvPr/>
        </p:nvSpPr>
        <p:spPr>
          <a:xfrm>
            <a:off x="138830" y="552168"/>
            <a:ext cx="8686800" cy="5355312"/>
          </a:xfrm>
          <a:prstGeom prst="rect">
            <a:avLst/>
          </a:prstGeom>
          <a:noFill/>
        </p:spPr>
        <p:txBody>
          <a:bodyPr wrap="square" rtlCol="0">
            <a:spAutoFit/>
          </a:bodyPr>
          <a:lstStyle/>
          <a:p>
            <a:r>
              <a:rPr lang="en-US" sz="950" b="1" dirty="0">
                <a:latin typeface="Rock Sans" pitchFamily="34" charset="0"/>
              </a:rPr>
              <a:t>Q: How much am I allowed to spend on meals when traveling?</a:t>
            </a:r>
          </a:p>
          <a:p>
            <a:pPr lvl="0"/>
            <a:r>
              <a:rPr lang="en-US" sz="950" b="1" dirty="0">
                <a:latin typeface="Rock Sans" pitchFamily="34" charset="0"/>
              </a:rPr>
              <a:t>A: </a:t>
            </a:r>
            <a:r>
              <a:rPr lang="en-US" sz="950" dirty="0">
                <a:latin typeface="Rock Sans" pitchFamily="34" charset="0"/>
              </a:rPr>
              <a:t>When traveling within the US, you may spend up to $</a:t>
            </a:r>
            <a:r>
              <a:rPr lang="en-US" sz="950" b="1" dirty="0">
                <a:latin typeface="Rock Sans" pitchFamily="34" charset="0"/>
              </a:rPr>
              <a:t>62 </a:t>
            </a:r>
            <a:r>
              <a:rPr lang="en-US" sz="950" dirty="0">
                <a:latin typeface="Rock Sans" pitchFamily="34" charset="0"/>
              </a:rPr>
              <a:t>USD/day on meals.  When traveling outside the US, you may spend up to $</a:t>
            </a:r>
            <a:r>
              <a:rPr lang="en-US" sz="950" b="1" dirty="0">
                <a:latin typeface="Rock Sans" pitchFamily="34" charset="0"/>
              </a:rPr>
              <a:t>90</a:t>
            </a:r>
            <a:r>
              <a:rPr lang="en-US" sz="950" dirty="0">
                <a:latin typeface="Rock Sans" pitchFamily="34" charset="0"/>
              </a:rPr>
              <a:t> USD/day.</a:t>
            </a:r>
          </a:p>
          <a:p>
            <a:pPr lvl="0"/>
            <a:endParaRPr lang="en-US" sz="950" dirty="0">
              <a:latin typeface="Rock Sans" pitchFamily="34" charset="0"/>
            </a:endParaRPr>
          </a:p>
          <a:p>
            <a:r>
              <a:rPr lang="en-US" sz="950" b="1" dirty="0">
                <a:latin typeface="Rock Sans" pitchFamily="34" charset="0"/>
              </a:rPr>
              <a:t>Q: Can I just submit a meal per diem for the days I am on travel?</a:t>
            </a:r>
          </a:p>
          <a:p>
            <a:pPr lvl="0"/>
            <a:r>
              <a:rPr lang="en-US" sz="950" b="1" dirty="0">
                <a:latin typeface="Rock Sans" pitchFamily="34" charset="0"/>
              </a:rPr>
              <a:t>A: </a:t>
            </a:r>
            <a:r>
              <a:rPr lang="en-US" sz="950" dirty="0">
                <a:latin typeface="Rock Sans" pitchFamily="34" charset="0"/>
              </a:rPr>
              <a:t>No, you should only submit your actual expenses for meals. On rare occasions, we only use meal per diems for events (e.g., Olympics), and some of our represented employees are entitled to per diems.  If you have any questions whether you or your event is eligible for a meal per diem, please reach out to your Finance Manager.</a:t>
            </a:r>
          </a:p>
          <a:p>
            <a:pPr lvl="0"/>
            <a:endParaRPr lang="en-US" sz="950" dirty="0">
              <a:latin typeface="Rock Sans" pitchFamily="34" charset="0"/>
            </a:endParaRPr>
          </a:p>
          <a:p>
            <a:pPr lvl="0"/>
            <a:r>
              <a:rPr lang="en-US" sz="950" b="1" dirty="0">
                <a:latin typeface="Rock Sans" pitchFamily="34" charset="0"/>
              </a:rPr>
              <a:t>Q: When dining with multiple team members while on travel, can we use one T&amp;E card to pay for all our meals?</a:t>
            </a:r>
          </a:p>
          <a:p>
            <a:r>
              <a:rPr lang="en-US" sz="950" b="1" dirty="0">
                <a:latin typeface="Rock Sans" pitchFamily="34" charset="0"/>
              </a:rPr>
              <a:t>A: </a:t>
            </a:r>
            <a:r>
              <a:rPr lang="en-US" sz="950" dirty="0">
                <a:latin typeface="Rock Sans" panose="020B0500000000000000" pitchFamily="34" charset="0"/>
              </a:rPr>
              <a:t>When two or more employees travel together, each employee should split the bill and pay with their own Corporate T&amp;E card for their portion. When it is not practical to do so, however, the most senior employee attending the meal should cover the business meal expense. The business meal must be reported as “Meals Multiple Attendees” and all attendees noted in Concur.</a:t>
            </a:r>
          </a:p>
          <a:p>
            <a:endParaRPr lang="en-US" sz="950" b="1" dirty="0">
              <a:latin typeface="Rock Sans" pitchFamily="34" charset="0"/>
            </a:endParaRPr>
          </a:p>
          <a:p>
            <a:r>
              <a:rPr lang="en-US" sz="950" b="1" dirty="0">
                <a:latin typeface="Rock Sans" pitchFamily="34" charset="0"/>
              </a:rPr>
              <a:t>Q: I want to take my team out to lunch.  Can I charge that to the Company?</a:t>
            </a:r>
          </a:p>
          <a:p>
            <a:pPr lvl="0"/>
            <a:r>
              <a:rPr lang="en-US" sz="950" b="1" dirty="0">
                <a:latin typeface="Rock Sans" pitchFamily="34" charset="0"/>
              </a:rPr>
              <a:t>A: </a:t>
            </a:r>
            <a:r>
              <a:rPr lang="en-US" sz="950" dirty="0">
                <a:latin typeface="Rock Sans" panose="020B0500000000000000" pitchFamily="34" charset="0"/>
              </a:rPr>
              <a:t>On rare occasions and for certain milestones, you may take your team out to lunch.  However, you must receive pre-approval from your Manager first.</a:t>
            </a:r>
            <a:endParaRPr lang="en-US" sz="950" b="1" dirty="0">
              <a:latin typeface="Rock Sans" panose="020B0500000000000000" pitchFamily="34" charset="0"/>
            </a:endParaRPr>
          </a:p>
          <a:p>
            <a:endParaRPr lang="en-US" sz="950" dirty="0">
              <a:latin typeface="Rock Sans" panose="020B0500000000000000" pitchFamily="34" charset="0"/>
            </a:endParaRPr>
          </a:p>
          <a:p>
            <a:r>
              <a:rPr lang="en-US" sz="950" b="1" dirty="0">
                <a:latin typeface="Rock Sans" panose="020B0500000000000000" pitchFamily="34" charset="0"/>
              </a:rPr>
              <a:t>Q: I am based in 30 Rock and am asked to go to a meeting downtown/CNBC Englewood Cliffs NJ office, can I expense my lunch or dinner to the company?</a:t>
            </a:r>
          </a:p>
          <a:p>
            <a:r>
              <a:rPr lang="en-US" sz="950" b="1" dirty="0">
                <a:latin typeface="Rock Sans" panose="020B0500000000000000" pitchFamily="34" charset="0"/>
              </a:rPr>
              <a:t>A:</a:t>
            </a:r>
            <a:r>
              <a:rPr lang="en-US" sz="950" dirty="0">
                <a:latin typeface="Rock Sans" panose="020B0500000000000000" pitchFamily="34" charset="0"/>
              </a:rPr>
              <a:t> No. Travel that is commutable within your home-city is NOT eligible for ANY meal expenses on the Corporate T&amp;E card. Only travel outside of your home-city area is eligible to be charged on the Corporate T&amp;E card, in accordance with the National News meal thresholds noted above. </a:t>
            </a:r>
          </a:p>
          <a:p>
            <a:endParaRPr lang="en-US" sz="950" dirty="0">
              <a:latin typeface="Rock Sans" panose="020B0500000000000000" pitchFamily="34" charset="0"/>
            </a:endParaRPr>
          </a:p>
          <a:p>
            <a:r>
              <a:rPr lang="en-US" sz="950" b="1" dirty="0">
                <a:latin typeface="Rock Sans" pitchFamily="34" charset="0"/>
              </a:rPr>
              <a:t>Q: I work an overnight shift.  Are my meals reimbursable?</a:t>
            </a:r>
          </a:p>
          <a:p>
            <a:pPr lvl="0"/>
            <a:r>
              <a:rPr lang="en-US" sz="950" b="1" dirty="0">
                <a:latin typeface="Rock Sans" pitchFamily="34" charset="0"/>
              </a:rPr>
              <a:t>A: </a:t>
            </a:r>
            <a:r>
              <a:rPr lang="en-US" sz="950" dirty="0">
                <a:latin typeface="Rock Sans" pitchFamily="34" charset="0"/>
              </a:rPr>
              <a:t>No.  Unless it is a pre-approved team or client meal, meals during your regular work shift are not reimbursable and should not be charged to your Corporate T&amp;E Card.</a:t>
            </a:r>
          </a:p>
          <a:p>
            <a:pPr lvl="0"/>
            <a:endParaRPr lang="en-US" sz="950" b="1" dirty="0">
              <a:latin typeface="Rock Sans" pitchFamily="34" charset="0"/>
            </a:endParaRPr>
          </a:p>
          <a:p>
            <a:pPr lvl="0"/>
            <a:r>
              <a:rPr lang="en-US" sz="950" b="1" dirty="0">
                <a:latin typeface="Rock Sans" pitchFamily="34" charset="0"/>
              </a:rPr>
              <a:t>Q: Can I expense group on-site meals to the company?</a:t>
            </a:r>
          </a:p>
          <a:p>
            <a:r>
              <a:rPr lang="en-US" sz="950" b="1" dirty="0">
                <a:latin typeface="Rock Sans" pitchFamily="34" charset="0"/>
              </a:rPr>
              <a:t>A: </a:t>
            </a:r>
            <a:r>
              <a:rPr lang="en-US" sz="950" dirty="0">
                <a:latin typeface="Rock Sans" pitchFamily="34" charset="0"/>
              </a:rPr>
              <a:t>Meals delivered onsite should be kept to meals provided during all-day work events/meetings. However, scheduling events/meetings during lunch, to provide lunch, is prohibited. All meals must be clearly documented with the Business reason for the meal and must use “Catering” expense type. </a:t>
            </a:r>
          </a:p>
          <a:p>
            <a:endParaRPr lang="en-US" sz="950" dirty="0">
              <a:latin typeface="Rock Sans" pitchFamily="34" charset="0"/>
            </a:endParaRPr>
          </a:p>
          <a:p>
            <a:pPr lvl="0"/>
            <a:r>
              <a:rPr lang="en-US" sz="950" b="1" dirty="0">
                <a:latin typeface="Rock Sans" pitchFamily="34" charset="0"/>
              </a:rPr>
              <a:t>Q: Can I charge home-office meals or drinks to the company? </a:t>
            </a:r>
          </a:p>
          <a:p>
            <a:pPr lvl="0"/>
            <a:r>
              <a:rPr lang="en-US" sz="950" b="1" dirty="0">
                <a:latin typeface="Rock Sans" pitchFamily="34" charset="0"/>
              </a:rPr>
              <a:t>A: </a:t>
            </a:r>
            <a:r>
              <a:rPr lang="en-US" sz="950" dirty="0">
                <a:latin typeface="Rock Sans" pitchFamily="34" charset="0"/>
              </a:rPr>
              <a:t>Food or drinks purchased in home-office commissary/café (e.g. 9C) are not allowed to be expensed to the company. </a:t>
            </a:r>
          </a:p>
          <a:p>
            <a:pPr lvl="0"/>
            <a:endParaRPr lang="en-US" sz="950" b="1" dirty="0">
              <a:latin typeface="Rock Sans" pitchFamily="34" charset="0"/>
            </a:endParaRPr>
          </a:p>
          <a:p>
            <a:pPr lvl="0"/>
            <a:r>
              <a:rPr lang="en-US" sz="950" b="1" dirty="0">
                <a:latin typeface="Rock Sans" pitchFamily="34" charset="0"/>
              </a:rPr>
              <a:t>Q: Can I use my T&amp;E card to re-load Zipthru at local commissaries?</a:t>
            </a:r>
          </a:p>
          <a:p>
            <a:pPr lvl="0"/>
            <a:r>
              <a:rPr lang="en-US" sz="950" b="1" dirty="0">
                <a:latin typeface="Rock Sans" pitchFamily="34" charset="0"/>
              </a:rPr>
              <a:t>A:</a:t>
            </a:r>
            <a:r>
              <a:rPr lang="en-US" sz="950" dirty="0">
                <a:latin typeface="Rock Sans" pitchFamily="34" charset="0"/>
              </a:rPr>
              <a:t> No. While traveling, meals at local commissaries should be charged directly unto the Corporate T&amp;E card. Do not re-load your Zipthru account. </a:t>
            </a:r>
          </a:p>
          <a:p>
            <a:pPr lvl="0"/>
            <a:endParaRPr lang="en-US" sz="950" b="1" dirty="0">
              <a:latin typeface="Rock Sans" pitchFamily="34" charset="0"/>
            </a:endParaRPr>
          </a:p>
          <a:p>
            <a:endParaRPr lang="en-US" sz="950" dirty="0">
              <a:solidFill>
                <a:srgbClr val="FF0000"/>
              </a:solidFill>
              <a:latin typeface="Rock Sans" panose="020B0500000000000000" pitchFamily="34" charset="0"/>
            </a:endParaRPr>
          </a:p>
        </p:txBody>
      </p:sp>
      <p:pic>
        <p:nvPicPr>
          <p:cNvPr id="8" name="Picture 7">
            <a:extLst>
              <a:ext uri="{FF2B5EF4-FFF2-40B4-BE49-F238E27FC236}">
                <a16:creationId xmlns:a16="http://schemas.microsoft.com/office/drawing/2014/main" id="{8EE0F961-8B29-D4F6-4B91-F6F68F440DC2}"/>
              </a:ext>
            </a:extLst>
          </p:cNvPr>
          <p:cNvPicPr>
            <a:picLocks noChangeAspect="1"/>
          </p:cNvPicPr>
          <p:nvPr/>
        </p:nvPicPr>
        <p:blipFill>
          <a:blip r:embed="rId2"/>
          <a:stretch>
            <a:fillRect/>
          </a:stretch>
        </p:blipFill>
        <p:spPr>
          <a:xfrm>
            <a:off x="8077200" y="0"/>
            <a:ext cx="918257" cy="859645"/>
          </a:xfrm>
          <a:prstGeom prst="rect">
            <a:avLst/>
          </a:prstGeom>
        </p:spPr>
      </p:pic>
      <p:pic>
        <p:nvPicPr>
          <p:cNvPr id="7" name="Picture 6">
            <a:extLst>
              <a:ext uri="{FF2B5EF4-FFF2-40B4-BE49-F238E27FC236}">
                <a16:creationId xmlns:a16="http://schemas.microsoft.com/office/drawing/2014/main" id="{13EA1834-11AD-8727-F7C9-0203F0A9FB8A}"/>
              </a:ext>
            </a:extLst>
          </p:cNvPr>
          <p:cNvPicPr>
            <a:picLocks noChangeAspect="1"/>
          </p:cNvPicPr>
          <p:nvPr/>
        </p:nvPicPr>
        <p:blipFill>
          <a:blip r:embed="rId3"/>
          <a:stretch>
            <a:fillRect/>
          </a:stretch>
        </p:blipFill>
        <p:spPr>
          <a:xfrm>
            <a:off x="152400" y="6400800"/>
            <a:ext cx="315686" cy="218084"/>
          </a:xfrm>
          <a:prstGeom prst="rect">
            <a:avLst/>
          </a:prstGeom>
        </p:spPr>
      </p:pic>
      <p:sp>
        <p:nvSpPr>
          <p:cNvPr id="9" name="TextBox 8">
            <a:extLst>
              <a:ext uri="{FF2B5EF4-FFF2-40B4-BE49-F238E27FC236}">
                <a16:creationId xmlns:a16="http://schemas.microsoft.com/office/drawing/2014/main" id="{713A9EF0-8FF4-5832-F788-E996EBCC3F3B}"/>
              </a:ext>
            </a:extLst>
          </p:cNvPr>
          <p:cNvSpPr txBox="1"/>
          <p:nvPr/>
        </p:nvSpPr>
        <p:spPr>
          <a:xfrm>
            <a:off x="5443" y="6579303"/>
            <a:ext cx="838200" cy="215444"/>
          </a:xfrm>
          <a:prstGeom prst="rect">
            <a:avLst/>
          </a:prstGeom>
          <a:noFill/>
          <a:ln>
            <a:noFill/>
          </a:ln>
        </p:spPr>
        <p:txBody>
          <a:bodyPr wrap="square" rtlCol="0">
            <a:spAutoFit/>
          </a:bodyPr>
          <a:lstStyle/>
          <a:p>
            <a:r>
              <a:rPr lang="en-US" sz="800" b="1" dirty="0"/>
              <a:t>NBC News</a:t>
            </a:r>
          </a:p>
        </p:txBody>
      </p:sp>
    </p:spTree>
    <p:extLst>
      <p:ext uri="{BB962C8B-B14F-4D97-AF65-F5344CB8AC3E}">
        <p14:creationId xmlns:p14="http://schemas.microsoft.com/office/powerpoint/2010/main" val="10935963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41CB14-E1E2-0332-8FB8-1E2D926798DC}"/>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FFBE091-4D76-B35E-11E0-45031C8F028B}"/>
              </a:ext>
            </a:extLst>
          </p:cNvPr>
          <p:cNvSpPr>
            <a:spLocks noGrp="1"/>
          </p:cNvSpPr>
          <p:nvPr>
            <p:ph type="sldNum" sz="quarter" idx="12"/>
          </p:nvPr>
        </p:nvSpPr>
        <p:spPr/>
        <p:txBody>
          <a:bodyPr/>
          <a:lstStyle/>
          <a:p>
            <a:fld id="{E002CC60-4B63-4052-8FFB-1C9700391EA7}" type="slidenum">
              <a:rPr lang="en-US" smtClean="0"/>
              <a:t>11</a:t>
            </a:fld>
            <a:endParaRPr lang="en-US"/>
          </a:p>
        </p:txBody>
      </p:sp>
      <p:sp>
        <p:nvSpPr>
          <p:cNvPr id="2" name="Title 5">
            <a:extLst>
              <a:ext uri="{FF2B5EF4-FFF2-40B4-BE49-F238E27FC236}">
                <a16:creationId xmlns:a16="http://schemas.microsoft.com/office/drawing/2014/main" id="{8D76EEF7-4C87-8F0B-5C5A-2D7D9B8ACCD6}"/>
              </a:ext>
            </a:extLst>
          </p:cNvPr>
          <p:cNvSpPr>
            <a:spLocks noGrp="1"/>
          </p:cNvSpPr>
          <p:nvPr>
            <p:ph type="title"/>
          </p:nvPr>
        </p:nvSpPr>
        <p:spPr>
          <a:xfrm>
            <a:off x="0" y="0"/>
            <a:ext cx="4343400" cy="457200"/>
          </a:xfrm>
        </p:spPr>
        <p:txBody>
          <a:bodyPr>
            <a:noAutofit/>
          </a:bodyPr>
          <a:lstStyle/>
          <a:p>
            <a:pPr algn="l"/>
            <a:r>
              <a:rPr lang="en-US" sz="2400" b="1" dirty="0">
                <a:solidFill>
                  <a:srgbClr val="7030A0"/>
                </a:solidFill>
                <a:latin typeface="Rock Sans" pitchFamily="34" charset="0"/>
              </a:rPr>
              <a:t>VII. Gifts </a:t>
            </a:r>
          </a:p>
        </p:txBody>
      </p:sp>
      <p:sp>
        <p:nvSpPr>
          <p:cNvPr id="3" name="TextBox 2">
            <a:extLst>
              <a:ext uri="{FF2B5EF4-FFF2-40B4-BE49-F238E27FC236}">
                <a16:creationId xmlns:a16="http://schemas.microsoft.com/office/drawing/2014/main" id="{1C7B03F6-4D13-3F90-289A-26043D29EA3F}"/>
              </a:ext>
            </a:extLst>
          </p:cNvPr>
          <p:cNvSpPr txBox="1"/>
          <p:nvPr/>
        </p:nvSpPr>
        <p:spPr>
          <a:xfrm>
            <a:off x="152400" y="618947"/>
            <a:ext cx="8686800" cy="4770537"/>
          </a:xfrm>
          <a:prstGeom prst="rect">
            <a:avLst/>
          </a:prstGeom>
          <a:noFill/>
        </p:spPr>
        <p:txBody>
          <a:bodyPr wrap="square" rtlCol="0">
            <a:spAutoFit/>
          </a:bodyPr>
          <a:lstStyle/>
          <a:p>
            <a:r>
              <a:rPr lang="en-US" sz="950" b="1" dirty="0">
                <a:latin typeface="Rock Sans" panose="020B0500000000000000" pitchFamily="34" charset="0"/>
              </a:rPr>
              <a:t>Q: Are employee gifts eligible for reimbursement? </a:t>
            </a:r>
            <a:endParaRPr lang="en-US" sz="950" dirty="0">
              <a:latin typeface="Rock Sans" panose="020B0500000000000000" pitchFamily="34" charset="0"/>
            </a:endParaRPr>
          </a:p>
          <a:p>
            <a:r>
              <a:rPr lang="en-US" sz="950" b="1" dirty="0">
                <a:latin typeface="Rock Sans" panose="020B0500000000000000" pitchFamily="34" charset="0"/>
              </a:rPr>
              <a:t>A: </a:t>
            </a:r>
            <a:r>
              <a:rPr lang="en-US" sz="950" dirty="0">
                <a:latin typeface="Rock Sans" pitchFamily="34" charset="0"/>
              </a:rPr>
              <a:t>Employee gifts are not eligible for reimbursement except under certain circumstances. Gifts recognizing “lifecycle” events (birth of a child, employee wedding or engagement, hospitalization of employee, death of an immediate family member of employee, retirement) may be reimbursable up to $200. The employee will be permitted ONE gift per “lifecycle” event from the Company and it must be purchased for the employee by the employee’s </a:t>
            </a:r>
            <a:r>
              <a:rPr lang="en-US" sz="950" b="1" dirty="0">
                <a:latin typeface="Rock Sans" pitchFamily="34" charset="0"/>
              </a:rPr>
              <a:t>direct supervisor</a:t>
            </a:r>
            <a:r>
              <a:rPr lang="en-US" sz="950" dirty="0">
                <a:latin typeface="Rock Sans" pitchFamily="34" charset="0"/>
              </a:rPr>
              <a:t>. </a:t>
            </a:r>
          </a:p>
          <a:p>
            <a:endParaRPr lang="en-US" sz="950" dirty="0">
              <a:latin typeface="Rock Sans" pitchFamily="34" charset="0"/>
            </a:endParaRPr>
          </a:p>
          <a:p>
            <a:r>
              <a:rPr lang="en-US" sz="950" b="1" dirty="0">
                <a:latin typeface="Rock Sans" pitchFamily="34" charset="0"/>
              </a:rPr>
              <a:t>Q: An employee’s close relative has passed.  In lieu of gifts, the family requested donations be made to a charity.  Can we donate?</a:t>
            </a:r>
          </a:p>
          <a:p>
            <a:r>
              <a:rPr lang="en-US" sz="950" b="1" dirty="0">
                <a:latin typeface="Rock Sans" pitchFamily="34" charset="0"/>
              </a:rPr>
              <a:t>A: </a:t>
            </a:r>
            <a:r>
              <a:rPr lang="en-US" sz="950" dirty="0">
                <a:latin typeface="Rock Sans" panose="020B0500000000000000" pitchFamily="34" charset="0"/>
              </a:rPr>
              <a:t>Yes, however the donation cannot be charged to the Corporate T&amp;E card.  Rather, it should be made via the AP system (SNAP).  Please contact your Finance Manager to assist you with this. This donation is still subject to the $200 limit. (</a:t>
            </a:r>
            <a:r>
              <a:rPr lang="en-US" sz="950" dirty="0">
                <a:latin typeface="Rock Sans" panose="020B0500000000000000" pitchFamily="34" charset="0"/>
                <a:hlinkClick r:id="rId2"/>
              </a:rPr>
              <a:t>NBCU Charitable Gift Policy</a:t>
            </a:r>
            <a:r>
              <a:rPr lang="en-US" sz="950" dirty="0">
                <a:latin typeface="Rock Sans" panose="020B0500000000000000" pitchFamily="34" charset="0"/>
              </a:rPr>
              <a:t>)</a:t>
            </a:r>
          </a:p>
          <a:p>
            <a:endParaRPr lang="en-US" sz="950" b="1" dirty="0">
              <a:highlight>
                <a:srgbClr val="FFFF00"/>
              </a:highlight>
              <a:latin typeface="Rock Sans" panose="020B0500000000000000" pitchFamily="34" charset="0"/>
            </a:endParaRPr>
          </a:p>
          <a:p>
            <a:r>
              <a:rPr lang="en-US" sz="950" b="1" dirty="0">
                <a:latin typeface="Rock Sans" pitchFamily="34" charset="0"/>
              </a:rPr>
              <a:t>Q: What about contributions/donations/gifts to charities?</a:t>
            </a:r>
          </a:p>
          <a:p>
            <a:r>
              <a:rPr lang="en-US" sz="950" b="1" dirty="0">
                <a:latin typeface="Rock Sans" pitchFamily="34" charset="0"/>
              </a:rPr>
              <a:t>A: </a:t>
            </a:r>
            <a:r>
              <a:rPr lang="en-US" sz="950" dirty="0">
                <a:latin typeface="Rock Sans" panose="020B0500000000000000" pitchFamily="34" charset="0"/>
              </a:rPr>
              <a:t>Charitable gifts cannot be charged to the Corporate T&amp;E card. Rather, it should be made via the AP system (SNAP). Please refer to the </a:t>
            </a:r>
            <a:r>
              <a:rPr lang="en-US" sz="950" dirty="0">
                <a:latin typeface="Rock Sans" panose="020B0500000000000000" pitchFamily="34" charset="0"/>
                <a:hlinkClick r:id="rId2"/>
              </a:rPr>
              <a:t>NBCU Charitable Gift Policy</a:t>
            </a:r>
            <a:r>
              <a:rPr lang="en-US" sz="950" dirty="0">
                <a:latin typeface="Rock Sans" panose="020B0500000000000000" pitchFamily="34" charset="0"/>
              </a:rPr>
              <a:t> when making a donation to a charitable organization. Please contact your Finance Manager to assist you with this. </a:t>
            </a:r>
          </a:p>
          <a:p>
            <a:endParaRPr lang="en-US" sz="950" b="1" dirty="0">
              <a:highlight>
                <a:srgbClr val="FFFF00"/>
              </a:highlight>
              <a:latin typeface="Rock Sans" panose="020B0500000000000000" pitchFamily="34" charset="0"/>
            </a:endParaRPr>
          </a:p>
          <a:p>
            <a:pPr lvl="0"/>
            <a:endParaRPr lang="en-US" sz="950" dirty="0">
              <a:latin typeface="Rock Sans" panose="020B0500000000000000" pitchFamily="34" charset="0"/>
            </a:endParaRPr>
          </a:p>
          <a:p>
            <a:r>
              <a:rPr lang="en-US" sz="950" b="1" dirty="0">
                <a:latin typeface="Rock Sans" panose="020B0500000000000000" pitchFamily="34" charset="0"/>
              </a:rPr>
              <a:t>Q: Can I purchase a gift card if the gift is for an employee’s eligible life event as per the NBCU Global T&amp;E policy?</a:t>
            </a:r>
          </a:p>
          <a:p>
            <a:r>
              <a:rPr lang="en-US" sz="950" b="1" dirty="0">
                <a:latin typeface="Rock Sans" panose="020B0500000000000000" pitchFamily="34" charset="0"/>
              </a:rPr>
              <a:t>A: </a:t>
            </a:r>
            <a:r>
              <a:rPr lang="en-US" sz="950" dirty="0">
                <a:latin typeface="Rock Sans" panose="020B0500000000000000" pitchFamily="34" charset="0"/>
              </a:rPr>
              <a:t>Cash-replacement gift cards are not allowed (i.e., Visa, Mastercard, AmEx). However, specific merchant gift cards are permitted for “lifecycle” events (i.e., a gift card to a baby store for birth of a child). </a:t>
            </a:r>
          </a:p>
          <a:p>
            <a:endParaRPr lang="en-US" sz="950" b="1" dirty="0">
              <a:latin typeface="Rock Sans" panose="020B0500000000000000" pitchFamily="34" charset="0"/>
            </a:endParaRPr>
          </a:p>
          <a:p>
            <a:r>
              <a:rPr lang="en-US" sz="950" b="1" dirty="0">
                <a:latin typeface="Rock Sans" panose="020B0500000000000000" pitchFamily="34" charset="0"/>
              </a:rPr>
              <a:t>Q: Can I buy/reload vendor accounts/cards with the Corporate T&amp;E card?</a:t>
            </a:r>
          </a:p>
          <a:p>
            <a:r>
              <a:rPr lang="en-US" sz="950" b="1" dirty="0">
                <a:latin typeface="Rock Sans" panose="020B0500000000000000" pitchFamily="34" charset="0"/>
              </a:rPr>
              <a:t>A: </a:t>
            </a:r>
            <a:r>
              <a:rPr lang="en-US" sz="950" dirty="0">
                <a:latin typeface="Rock Sans" panose="020B0500000000000000" pitchFamily="34" charset="0"/>
              </a:rPr>
              <a:t>No. Buying or reloading vendor accounts/cards is out of policy (i.e., Starbucks, Dunkin Donuts). All travel meal purchases must be directly charged to the Corporate T&amp;E card. </a:t>
            </a:r>
          </a:p>
          <a:p>
            <a:endParaRPr lang="en-US" sz="950" dirty="0">
              <a:latin typeface="Rock Sans" panose="020B0500000000000000" pitchFamily="34" charset="0"/>
            </a:endParaRPr>
          </a:p>
          <a:p>
            <a:r>
              <a:rPr lang="en-US" sz="950" b="1" dirty="0">
                <a:latin typeface="Rock Sans" panose="020B0500000000000000" pitchFamily="34" charset="0"/>
              </a:rPr>
              <a:t>Q: I am an anchor, and a new anchor is starting on our network. I would like to send him a bottle of wine.  Can I charge that to the Company?</a:t>
            </a:r>
            <a:endParaRPr lang="en-US" sz="950" dirty="0">
              <a:latin typeface="Rock Sans" panose="020B0500000000000000" pitchFamily="34" charset="0"/>
            </a:endParaRPr>
          </a:p>
          <a:p>
            <a:r>
              <a:rPr lang="en-US" sz="950" b="1" dirty="0">
                <a:latin typeface="Rock Sans" panose="020B0500000000000000" pitchFamily="34" charset="0"/>
              </a:rPr>
              <a:t>A: </a:t>
            </a:r>
            <a:r>
              <a:rPr lang="en-US" sz="950" dirty="0">
                <a:latin typeface="Rock Sans" panose="020B0500000000000000" pitchFamily="34" charset="0"/>
              </a:rPr>
              <a:t>No.  As mentioned above, employee gifts are only allowed for certain “lifecycle” events, and those gifts should be given by the direct supervisor to their direct report.  Also, in all cases, peer-to-peer gifts should never be charged on the Corporate T&amp;E Card.</a:t>
            </a:r>
          </a:p>
          <a:p>
            <a:endParaRPr lang="en-US" sz="950" b="1" dirty="0">
              <a:latin typeface="Rock Sans" pitchFamily="34" charset="0"/>
            </a:endParaRPr>
          </a:p>
          <a:p>
            <a:r>
              <a:rPr lang="en-US" sz="950" b="1" dirty="0">
                <a:latin typeface="Rock Sans" pitchFamily="34" charset="0"/>
              </a:rPr>
              <a:t>Q: What about gifts to third parties (e.g. clients or vendors)?</a:t>
            </a:r>
            <a:endParaRPr lang="en-US" sz="950" dirty="0">
              <a:latin typeface="Rock Sans" panose="020B0500000000000000" pitchFamily="34" charset="0"/>
            </a:endParaRPr>
          </a:p>
          <a:p>
            <a:r>
              <a:rPr lang="en-US" sz="950" b="1" dirty="0">
                <a:latin typeface="Rock Sans" panose="020B0500000000000000" pitchFamily="34" charset="0"/>
              </a:rPr>
              <a:t>A: </a:t>
            </a:r>
            <a:r>
              <a:rPr lang="en-US" sz="950" dirty="0">
                <a:latin typeface="Rock Sans" panose="020B0500000000000000" pitchFamily="34" charset="0"/>
              </a:rPr>
              <a:t>Any gift greater than $250 (per business partner per year) requires pre-approval from an authorized approver.  Please refer to the </a:t>
            </a:r>
            <a:r>
              <a:rPr lang="en-US" sz="950" dirty="0">
                <a:latin typeface="Rock Sans" panose="020B0500000000000000" pitchFamily="34" charset="0"/>
                <a:hlinkClick r:id="rId3"/>
              </a:rPr>
              <a:t>Gifts and Business Entertainment Policy</a:t>
            </a:r>
            <a:r>
              <a:rPr lang="en-US" sz="950" dirty="0">
                <a:latin typeface="Rock Sans" panose="020B0500000000000000" pitchFamily="34" charset="0"/>
              </a:rPr>
              <a:t> (within Code of Conduct), for guidelines on purchasing gifts for non-employees and details on authorized approvers. If the third party is a Government Official, pre-approval from the NBCU Compliance is required before giving a gift of any dollar value.</a:t>
            </a:r>
          </a:p>
          <a:p>
            <a:endParaRPr lang="en-US" sz="950" b="1" dirty="0">
              <a:latin typeface="Rock Sans" pitchFamily="34" charset="0"/>
            </a:endParaRPr>
          </a:p>
        </p:txBody>
      </p:sp>
      <p:pic>
        <p:nvPicPr>
          <p:cNvPr id="10" name="Picture 9">
            <a:extLst>
              <a:ext uri="{FF2B5EF4-FFF2-40B4-BE49-F238E27FC236}">
                <a16:creationId xmlns:a16="http://schemas.microsoft.com/office/drawing/2014/main" id="{F69D9278-4A1F-71D6-B348-B3446AF841D5}"/>
              </a:ext>
            </a:extLst>
          </p:cNvPr>
          <p:cNvPicPr>
            <a:picLocks noChangeAspect="1"/>
          </p:cNvPicPr>
          <p:nvPr/>
        </p:nvPicPr>
        <p:blipFill>
          <a:blip r:embed="rId4"/>
          <a:stretch>
            <a:fillRect/>
          </a:stretch>
        </p:blipFill>
        <p:spPr>
          <a:xfrm>
            <a:off x="8279081" y="92394"/>
            <a:ext cx="712519" cy="630119"/>
          </a:xfrm>
          <a:prstGeom prst="rect">
            <a:avLst/>
          </a:prstGeom>
        </p:spPr>
      </p:pic>
      <p:pic>
        <p:nvPicPr>
          <p:cNvPr id="7" name="Picture 6">
            <a:extLst>
              <a:ext uri="{FF2B5EF4-FFF2-40B4-BE49-F238E27FC236}">
                <a16:creationId xmlns:a16="http://schemas.microsoft.com/office/drawing/2014/main" id="{057C6F17-632F-88C0-430C-57B39C5DF8AC}"/>
              </a:ext>
            </a:extLst>
          </p:cNvPr>
          <p:cNvPicPr>
            <a:picLocks noChangeAspect="1"/>
          </p:cNvPicPr>
          <p:nvPr/>
        </p:nvPicPr>
        <p:blipFill>
          <a:blip r:embed="rId5"/>
          <a:stretch>
            <a:fillRect/>
          </a:stretch>
        </p:blipFill>
        <p:spPr>
          <a:xfrm>
            <a:off x="152400" y="6400800"/>
            <a:ext cx="315686" cy="218084"/>
          </a:xfrm>
          <a:prstGeom prst="rect">
            <a:avLst/>
          </a:prstGeom>
        </p:spPr>
      </p:pic>
      <p:sp>
        <p:nvSpPr>
          <p:cNvPr id="8" name="TextBox 7">
            <a:extLst>
              <a:ext uri="{FF2B5EF4-FFF2-40B4-BE49-F238E27FC236}">
                <a16:creationId xmlns:a16="http://schemas.microsoft.com/office/drawing/2014/main" id="{2B35BF13-4A8F-C94F-056F-33F02C0A9FC9}"/>
              </a:ext>
            </a:extLst>
          </p:cNvPr>
          <p:cNvSpPr txBox="1"/>
          <p:nvPr/>
        </p:nvSpPr>
        <p:spPr>
          <a:xfrm>
            <a:off x="5443" y="6579303"/>
            <a:ext cx="838200" cy="215444"/>
          </a:xfrm>
          <a:prstGeom prst="rect">
            <a:avLst/>
          </a:prstGeom>
          <a:noFill/>
          <a:ln>
            <a:noFill/>
          </a:ln>
        </p:spPr>
        <p:txBody>
          <a:bodyPr wrap="square" rtlCol="0">
            <a:spAutoFit/>
          </a:bodyPr>
          <a:lstStyle/>
          <a:p>
            <a:r>
              <a:rPr lang="en-US" sz="800" b="1" dirty="0"/>
              <a:t>NBC News</a:t>
            </a:r>
          </a:p>
        </p:txBody>
      </p:sp>
    </p:spTree>
    <p:extLst>
      <p:ext uri="{BB962C8B-B14F-4D97-AF65-F5344CB8AC3E}">
        <p14:creationId xmlns:p14="http://schemas.microsoft.com/office/powerpoint/2010/main" val="7719111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8FF3FA-DA7F-848D-730F-EF0B92C67EBD}"/>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CDAE383-B72F-0427-4994-1AF9802FCD17}"/>
              </a:ext>
            </a:extLst>
          </p:cNvPr>
          <p:cNvSpPr>
            <a:spLocks noGrp="1"/>
          </p:cNvSpPr>
          <p:nvPr>
            <p:ph type="sldNum" sz="quarter" idx="12"/>
          </p:nvPr>
        </p:nvSpPr>
        <p:spPr/>
        <p:txBody>
          <a:bodyPr/>
          <a:lstStyle/>
          <a:p>
            <a:fld id="{E002CC60-4B63-4052-8FFB-1C9700391EA7}" type="slidenum">
              <a:rPr lang="en-US" smtClean="0"/>
              <a:t>12</a:t>
            </a:fld>
            <a:endParaRPr lang="en-US"/>
          </a:p>
        </p:txBody>
      </p:sp>
      <p:sp>
        <p:nvSpPr>
          <p:cNvPr id="2" name="Title 5">
            <a:extLst>
              <a:ext uri="{FF2B5EF4-FFF2-40B4-BE49-F238E27FC236}">
                <a16:creationId xmlns:a16="http://schemas.microsoft.com/office/drawing/2014/main" id="{63E7BBFF-35B0-097C-35F4-5B4BA6E07877}"/>
              </a:ext>
            </a:extLst>
          </p:cNvPr>
          <p:cNvSpPr>
            <a:spLocks noGrp="1"/>
          </p:cNvSpPr>
          <p:nvPr>
            <p:ph type="title"/>
          </p:nvPr>
        </p:nvSpPr>
        <p:spPr>
          <a:xfrm>
            <a:off x="0" y="0"/>
            <a:ext cx="6705600" cy="533400"/>
          </a:xfrm>
        </p:spPr>
        <p:txBody>
          <a:bodyPr>
            <a:normAutofit/>
          </a:bodyPr>
          <a:lstStyle/>
          <a:p>
            <a:pPr algn="l"/>
            <a:r>
              <a:rPr lang="en-US" sz="2400" b="1" dirty="0">
                <a:solidFill>
                  <a:srgbClr val="7030A0"/>
                </a:solidFill>
                <a:latin typeface="Rock Sans" pitchFamily="34" charset="0"/>
              </a:rPr>
              <a:t>VIII. Communication </a:t>
            </a:r>
          </a:p>
        </p:txBody>
      </p:sp>
      <p:sp>
        <p:nvSpPr>
          <p:cNvPr id="3" name="TextBox 2">
            <a:extLst>
              <a:ext uri="{FF2B5EF4-FFF2-40B4-BE49-F238E27FC236}">
                <a16:creationId xmlns:a16="http://schemas.microsoft.com/office/drawing/2014/main" id="{62956294-3221-EC76-B279-13390E42A1B2}"/>
              </a:ext>
            </a:extLst>
          </p:cNvPr>
          <p:cNvSpPr txBox="1"/>
          <p:nvPr/>
        </p:nvSpPr>
        <p:spPr>
          <a:xfrm>
            <a:off x="171982" y="684014"/>
            <a:ext cx="8686800" cy="3231654"/>
          </a:xfrm>
          <a:prstGeom prst="rect">
            <a:avLst/>
          </a:prstGeom>
          <a:noFill/>
        </p:spPr>
        <p:txBody>
          <a:bodyPr wrap="square" rtlCol="0">
            <a:spAutoFit/>
          </a:bodyPr>
          <a:lstStyle/>
          <a:p>
            <a:r>
              <a:rPr lang="en-US" sz="1200" b="1" dirty="0">
                <a:latin typeface="Rock Sans" panose="020B0500000000000000" pitchFamily="34" charset="0"/>
              </a:rPr>
              <a:t>Q: Can I submit home phone or personal cell phone charges for reimbursement? </a:t>
            </a:r>
            <a:endParaRPr lang="en-US" sz="1200" dirty="0">
              <a:latin typeface="Rock Sans" panose="020B0500000000000000" pitchFamily="34" charset="0"/>
            </a:endParaRPr>
          </a:p>
          <a:p>
            <a:r>
              <a:rPr lang="en-US" sz="1200" b="1" dirty="0">
                <a:latin typeface="Rock Sans" panose="020B0500000000000000" pitchFamily="34" charset="0"/>
              </a:rPr>
              <a:t>A: </a:t>
            </a:r>
            <a:r>
              <a:rPr lang="en-US" sz="1200" dirty="0">
                <a:latin typeface="Rock Sans" pitchFamily="34" charset="0"/>
              </a:rPr>
              <a:t>You may be reimbursed for work related calls on your home phone or personal cell phone if you do not have a NBCU-issued mobile device. In this circumstance, please provide the detailed phone bill with the charges highlighted and indicate the business purpose. For example, if business calls were made during business travel on personal phone/home phone/hotel phone due to not having a NBCU-issued mobile device, these charges may be reimbursable – per Manager’s discretion. </a:t>
            </a:r>
          </a:p>
          <a:p>
            <a:endParaRPr lang="en-US" sz="1200" dirty="0">
              <a:latin typeface="Rock Sans" pitchFamily="34" charset="0"/>
            </a:endParaRPr>
          </a:p>
          <a:p>
            <a:r>
              <a:rPr lang="en-US" sz="1200" dirty="0">
                <a:latin typeface="Rock Sans" pitchFamily="34" charset="0"/>
              </a:rPr>
              <a:t>If you are a Fully Remote employee, please contact your HR Manager. </a:t>
            </a:r>
          </a:p>
          <a:p>
            <a:endParaRPr lang="en-US" sz="1200" b="1" dirty="0">
              <a:latin typeface="Rock Sans" pitchFamily="34" charset="0"/>
            </a:endParaRPr>
          </a:p>
          <a:p>
            <a:r>
              <a:rPr lang="en-US" sz="1200" b="1" dirty="0">
                <a:latin typeface="Rock Sans" pitchFamily="34" charset="0"/>
              </a:rPr>
              <a:t>Q: Will NBCUniversal reimburse my cell phone charges when traveling internationally? </a:t>
            </a:r>
            <a:endParaRPr lang="en-US" sz="1200" dirty="0">
              <a:latin typeface="Rock Sans" panose="020B0500000000000000" pitchFamily="34" charset="0"/>
            </a:endParaRPr>
          </a:p>
          <a:p>
            <a:r>
              <a:rPr lang="en-US" sz="1200" b="1" dirty="0">
                <a:latin typeface="Rock Sans" panose="020B0500000000000000" pitchFamily="34" charset="0"/>
              </a:rPr>
              <a:t>A: </a:t>
            </a:r>
            <a:r>
              <a:rPr lang="en-US" sz="1200" dirty="0">
                <a:latin typeface="Rock Sans" panose="020B0500000000000000" pitchFamily="34" charset="0"/>
              </a:rPr>
              <a:t>Prior to traveling internationally, you will need to request to turn on the international coverage plan via ServiceNow.  Please use </a:t>
            </a:r>
            <a:r>
              <a:rPr lang="en-US" sz="1200" dirty="0">
                <a:latin typeface="Rock Sans" panose="020B0500000000000000" pitchFamily="34" charset="0"/>
                <a:hlinkClick r:id="rId2"/>
              </a:rPr>
              <a:t>this link</a:t>
            </a:r>
            <a:r>
              <a:rPr lang="en-US" sz="1200" dirty="0">
                <a:latin typeface="Rock Sans" panose="020B0500000000000000" pitchFamily="34" charset="0"/>
              </a:rPr>
              <a:t> to submit the request. If you do not turn on the international coverage plan, the company will not reimburse you. </a:t>
            </a:r>
          </a:p>
          <a:p>
            <a:endParaRPr lang="en-US" sz="1200" b="1" dirty="0">
              <a:latin typeface="Rock Sans" pitchFamily="34" charset="0"/>
            </a:endParaRPr>
          </a:p>
          <a:p>
            <a:r>
              <a:rPr lang="en-US" sz="1200" b="1" dirty="0">
                <a:latin typeface="Rock Sans" pitchFamily="34" charset="0"/>
              </a:rPr>
              <a:t>Q: I often log in from home to check email or log onto the NBCU network. May I expense my home internet bill? </a:t>
            </a:r>
            <a:endParaRPr lang="en-US" sz="1200" dirty="0">
              <a:latin typeface="Rock Sans" panose="020B0500000000000000" pitchFamily="34" charset="0"/>
            </a:endParaRPr>
          </a:p>
          <a:p>
            <a:r>
              <a:rPr lang="en-US" sz="1200" b="1" dirty="0">
                <a:latin typeface="Rock Sans" panose="020B0500000000000000" pitchFamily="34" charset="0"/>
              </a:rPr>
              <a:t>A: </a:t>
            </a:r>
            <a:r>
              <a:rPr lang="en-US" sz="1200" dirty="0">
                <a:latin typeface="Rock Sans" pitchFamily="34" charset="0"/>
              </a:rPr>
              <a:t>Internet services at employees’ homes are not reimbursable. </a:t>
            </a:r>
          </a:p>
          <a:p>
            <a:endParaRPr lang="en-US" sz="1200" dirty="0">
              <a:latin typeface="Rock Sans" pitchFamily="34" charset="0"/>
            </a:endParaRPr>
          </a:p>
          <a:p>
            <a:r>
              <a:rPr lang="en-US" sz="1200" dirty="0">
                <a:latin typeface="Rock Sans" pitchFamily="34" charset="0"/>
              </a:rPr>
              <a:t>If you are a Fully Remote employee, please contact your HR Manager. </a:t>
            </a:r>
          </a:p>
          <a:p>
            <a:endParaRPr lang="en-US" sz="1200" dirty="0">
              <a:latin typeface="Rock Sans" pitchFamily="34" charset="0"/>
            </a:endParaRPr>
          </a:p>
        </p:txBody>
      </p:sp>
      <p:pic>
        <p:nvPicPr>
          <p:cNvPr id="8" name="Picture 7">
            <a:extLst>
              <a:ext uri="{FF2B5EF4-FFF2-40B4-BE49-F238E27FC236}">
                <a16:creationId xmlns:a16="http://schemas.microsoft.com/office/drawing/2014/main" id="{5A59F38E-1E85-BAF1-657F-5EC4E784DEDD}"/>
              </a:ext>
            </a:extLst>
          </p:cNvPr>
          <p:cNvPicPr>
            <a:picLocks noChangeAspect="1"/>
          </p:cNvPicPr>
          <p:nvPr/>
        </p:nvPicPr>
        <p:blipFill>
          <a:blip r:embed="rId3"/>
          <a:stretch>
            <a:fillRect/>
          </a:stretch>
        </p:blipFill>
        <p:spPr>
          <a:xfrm>
            <a:off x="8077200" y="76200"/>
            <a:ext cx="818116" cy="685846"/>
          </a:xfrm>
          <a:prstGeom prst="rect">
            <a:avLst/>
          </a:prstGeom>
        </p:spPr>
      </p:pic>
      <p:pic>
        <p:nvPicPr>
          <p:cNvPr id="7" name="Picture 6">
            <a:extLst>
              <a:ext uri="{FF2B5EF4-FFF2-40B4-BE49-F238E27FC236}">
                <a16:creationId xmlns:a16="http://schemas.microsoft.com/office/drawing/2014/main" id="{5826B1C1-7C9B-205D-8C62-1D48E5113125}"/>
              </a:ext>
            </a:extLst>
          </p:cNvPr>
          <p:cNvPicPr>
            <a:picLocks noChangeAspect="1"/>
          </p:cNvPicPr>
          <p:nvPr/>
        </p:nvPicPr>
        <p:blipFill>
          <a:blip r:embed="rId4"/>
          <a:stretch>
            <a:fillRect/>
          </a:stretch>
        </p:blipFill>
        <p:spPr>
          <a:xfrm>
            <a:off x="152400" y="6400800"/>
            <a:ext cx="315686" cy="218084"/>
          </a:xfrm>
          <a:prstGeom prst="rect">
            <a:avLst/>
          </a:prstGeom>
        </p:spPr>
      </p:pic>
      <p:sp>
        <p:nvSpPr>
          <p:cNvPr id="9" name="TextBox 8">
            <a:extLst>
              <a:ext uri="{FF2B5EF4-FFF2-40B4-BE49-F238E27FC236}">
                <a16:creationId xmlns:a16="http://schemas.microsoft.com/office/drawing/2014/main" id="{051C05D9-FC59-B0AC-72C6-E6C27DB02717}"/>
              </a:ext>
            </a:extLst>
          </p:cNvPr>
          <p:cNvSpPr txBox="1"/>
          <p:nvPr/>
        </p:nvSpPr>
        <p:spPr>
          <a:xfrm>
            <a:off x="5443" y="6579303"/>
            <a:ext cx="838200" cy="215444"/>
          </a:xfrm>
          <a:prstGeom prst="rect">
            <a:avLst/>
          </a:prstGeom>
          <a:noFill/>
          <a:ln>
            <a:noFill/>
          </a:ln>
        </p:spPr>
        <p:txBody>
          <a:bodyPr wrap="square" rtlCol="0">
            <a:spAutoFit/>
          </a:bodyPr>
          <a:lstStyle/>
          <a:p>
            <a:r>
              <a:rPr lang="en-US" sz="800" b="1" dirty="0"/>
              <a:t>NBC News</a:t>
            </a:r>
          </a:p>
        </p:txBody>
      </p:sp>
    </p:spTree>
    <p:extLst>
      <p:ext uri="{BB962C8B-B14F-4D97-AF65-F5344CB8AC3E}">
        <p14:creationId xmlns:p14="http://schemas.microsoft.com/office/powerpoint/2010/main" val="28157262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C53937-504C-AF73-30BE-AEFEF630FE73}"/>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DCCA925-8B7E-433A-08C4-C160F2A5566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002CC60-4B63-4052-8FFB-1C9700391EA7}"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2" name="Title 5">
            <a:extLst>
              <a:ext uri="{FF2B5EF4-FFF2-40B4-BE49-F238E27FC236}">
                <a16:creationId xmlns:a16="http://schemas.microsoft.com/office/drawing/2014/main" id="{813B72FD-99E2-C83D-6929-4D4A610B078E}"/>
              </a:ext>
            </a:extLst>
          </p:cNvPr>
          <p:cNvSpPr>
            <a:spLocks noGrp="1"/>
          </p:cNvSpPr>
          <p:nvPr>
            <p:ph type="title"/>
          </p:nvPr>
        </p:nvSpPr>
        <p:spPr>
          <a:xfrm>
            <a:off x="0" y="0"/>
            <a:ext cx="6705600" cy="533400"/>
          </a:xfrm>
        </p:spPr>
        <p:txBody>
          <a:bodyPr>
            <a:normAutofit/>
          </a:bodyPr>
          <a:lstStyle/>
          <a:p>
            <a:pPr algn="l"/>
            <a:r>
              <a:rPr lang="en-US" sz="2400" b="1" dirty="0">
                <a:solidFill>
                  <a:srgbClr val="7030A0"/>
                </a:solidFill>
                <a:latin typeface="Rock Sans" pitchFamily="34" charset="0"/>
              </a:rPr>
              <a:t>IX. Miscellaneous </a:t>
            </a:r>
          </a:p>
        </p:txBody>
      </p:sp>
      <p:sp>
        <p:nvSpPr>
          <p:cNvPr id="3" name="TextBox 2">
            <a:extLst>
              <a:ext uri="{FF2B5EF4-FFF2-40B4-BE49-F238E27FC236}">
                <a16:creationId xmlns:a16="http://schemas.microsoft.com/office/drawing/2014/main" id="{4383AA4F-090C-1E1C-5865-51B01645244E}"/>
              </a:ext>
            </a:extLst>
          </p:cNvPr>
          <p:cNvSpPr txBox="1"/>
          <p:nvPr/>
        </p:nvSpPr>
        <p:spPr>
          <a:xfrm>
            <a:off x="76200" y="709066"/>
            <a:ext cx="8686800" cy="193899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effectLst/>
                <a:uLnTx/>
                <a:uFillTx/>
                <a:latin typeface="Rock Sans" pitchFamily="34" charset="0"/>
                <a:ea typeface="+mn-ea"/>
                <a:cs typeface="+mn-cs"/>
              </a:rPr>
              <a:t>Q: Can I submit periodical/newspaper/streaming subscriptions for reimbursement?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effectLst/>
                <a:uLnTx/>
                <a:uFillTx/>
                <a:latin typeface="Rock Sans" pitchFamily="34" charset="0"/>
                <a:ea typeface="+mn-ea"/>
                <a:cs typeface="+mn-cs"/>
              </a:rPr>
              <a:t>A: </a:t>
            </a:r>
            <a:r>
              <a:rPr kumimoji="0" lang="en-US" sz="1200" b="0" i="0" u="none" strike="noStrike" kern="1200" cap="none" spc="0" normalizeH="0" baseline="0" noProof="0" dirty="0">
                <a:ln>
                  <a:noFill/>
                </a:ln>
                <a:effectLst/>
                <a:uLnTx/>
                <a:uFillTx/>
                <a:latin typeface="Rock Sans" pitchFamily="34" charset="0"/>
                <a:ea typeface="+mn-ea"/>
                <a:cs typeface="+mn-cs"/>
              </a:rPr>
              <a:t>Magazine and newspaper subscriptions are reimbursable expenses if pre-approved by your direct supervisor and DIRECTLY related to your job function.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effectLst/>
              <a:uLnTx/>
              <a:uFillTx/>
              <a:latin typeface="Rock Sans"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effectLst/>
                <a:uLnTx/>
                <a:uFillTx/>
                <a:latin typeface="Rock Sans" pitchFamily="34" charset="0"/>
                <a:ea typeface="+mn-ea"/>
                <a:cs typeface="+mn-cs"/>
              </a:rPr>
              <a:t>Streaming service subscriptions (i.e., Netflix, Hulu, Max, etc.) are reimbursable expenses if pre-approved by your direct supervisor </a:t>
            </a:r>
            <a:r>
              <a:rPr lang="en-US" sz="1200" dirty="0">
                <a:latin typeface="Rock Sans" pitchFamily="34" charset="0"/>
              </a:rPr>
              <a:t>and DIRECTLY related to your job function. This must be </a:t>
            </a:r>
            <a:r>
              <a:rPr kumimoji="0" lang="en-US" sz="1200" b="0" i="0" u="none" strike="noStrike" kern="1200" cap="none" spc="0" normalizeH="0" baseline="0" noProof="0" dirty="0">
                <a:ln>
                  <a:noFill/>
                </a:ln>
                <a:effectLst/>
                <a:uLnTx/>
                <a:uFillTx/>
                <a:latin typeface="Rock Sans" pitchFamily="34" charset="0"/>
                <a:ea typeface="+mn-ea"/>
                <a:cs typeface="+mn-cs"/>
              </a:rPr>
              <a:t>documented in Concur with the clear business reason.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1" u="none" strike="noStrike" kern="1200" cap="none" spc="0" normalizeH="0" baseline="0" noProof="0" dirty="0">
                <a:ln>
                  <a:noFill/>
                </a:ln>
                <a:effectLst/>
                <a:uLnTx/>
                <a:uFillTx/>
                <a:latin typeface="Rock Sans" pitchFamily="34" charset="0"/>
                <a:ea typeface="+mn-ea"/>
                <a:cs typeface="+mn-cs"/>
              </a:rPr>
              <a:t>Note: Complimentary PeacockTV is accessible to US-based employees through </a:t>
            </a:r>
            <a:r>
              <a:rPr kumimoji="0" lang="en-US" sz="1200" b="0" i="1" u="none" strike="noStrike" kern="1200" cap="none" spc="0" normalizeH="0" baseline="0" noProof="0" dirty="0">
                <a:ln>
                  <a:noFill/>
                </a:ln>
                <a:effectLst/>
                <a:uLnTx/>
                <a:uFillTx/>
                <a:latin typeface="Rock Sans" pitchFamily="34" charset="0"/>
                <a:ea typeface="+mn-ea"/>
                <a:cs typeface="+mn-cs"/>
                <a:hlinkClick r:id="rId2">
                  <a:extLst>
                    <a:ext uri="{A12FA001-AC4F-418D-AE19-62706E023703}">
                      <ahyp:hlinkClr xmlns:ahyp="http://schemas.microsoft.com/office/drawing/2018/hyperlinkcolor" val="tx"/>
                    </a:ext>
                  </a:extLst>
                </a:hlinkClick>
              </a:rPr>
              <a:t>NBCU registration</a:t>
            </a:r>
            <a:r>
              <a:rPr kumimoji="0" lang="en-US" sz="1200" b="0" i="1" u="none" strike="noStrike" kern="1200" cap="none" spc="0" normalizeH="0" baseline="0" noProof="0" dirty="0">
                <a:ln>
                  <a:noFill/>
                </a:ln>
                <a:effectLst/>
                <a:uLnTx/>
                <a:uFillTx/>
                <a:latin typeface="Rock Sans" pitchFamily="34" charset="0"/>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1" u="none" strike="noStrike" kern="1200" cap="none" spc="0" normalizeH="0" baseline="0" noProof="0" dirty="0">
              <a:ln>
                <a:noFill/>
              </a:ln>
              <a:effectLst/>
              <a:uLnTx/>
              <a:uFillTx/>
              <a:latin typeface="Rock Sans"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effectLst/>
                <a:uLnTx/>
                <a:uFillTx/>
                <a:latin typeface="Rock Sans" pitchFamily="34" charset="0"/>
                <a:ea typeface="+mn-ea"/>
                <a:cs typeface="+mn-cs"/>
              </a:rPr>
              <a:t>Q: Can I purchase office supplies on my Corporate T&amp;E Card?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effectLst/>
                <a:uLnTx/>
                <a:uFillTx/>
                <a:latin typeface="Rock Sans" pitchFamily="34" charset="0"/>
                <a:ea typeface="+mn-ea"/>
                <a:cs typeface="+mn-cs"/>
              </a:rPr>
              <a:t>A: </a:t>
            </a:r>
            <a:r>
              <a:rPr kumimoji="0" lang="en-US" sz="1200" b="0" i="0" u="none" strike="noStrike" kern="1200" cap="none" spc="0" normalizeH="0" baseline="0" noProof="0" dirty="0">
                <a:ln>
                  <a:noFill/>
                </a:ln>
                <a:effectLst/>
                <a:uLnTx/>
                <a:uFillTx/>
                <a:latin typeface="Rock Sans" pitchFamily="34" charset="0"/>
                <a:ea typeface="+mn-ea"/>
                <a:cs typeface="+mn-cs"/>
              </a:rPr>
              <a:t>No, office supplies must be purchased through </a:t>
            </a:r>
            <a:r>
              <a:rPr kumimoji="0" lang="en-US" sz="1200" b="0" i="0" u="none" strike="noStrike" kern="1200" cap="none" spc="0" normalizeH="0" baseline="0" noProof="0" dirty="0">
                <a:ln>
                  <a:noFill/>
                </a:ln>
                <a:solidFill>
                  <a:srgbClr val="FF0000"/>
                </a:solidFill>
                <a:effectLst/>
                <a:uLnTx/>
                <a:uFillTx/>
                <a:latin typeface="Rock Sans" pitchFamily="34" charset="0"/>
                <a:ea typeface="+mn-ea"/>
                <a:cs typeface="+mn-cs"/>
                <a:hlinkClick r:id="rId3"/>
              </a:rPr>
              <a:t>Purchase Manager</a:t>
            </a:r>
            <a:r>
              <a:rPr kumimoji="0" lang="en-US" sz="1200" b="0" i="0" u="none" strike="noStrike" kern="1200" cap="none" spc="0" normalizeH="0" baseline="0" noProof="0" dirty="0">
                <a:ln>
                  <a:noFill/>
                </a:ln>
                <a:effectLst/>
                <a:uLnTx/>
                <a:uFillTx/>
                <a:latin typeface="Rock Sans" pitchFamily="34" charset="0"/>
                <a:ea typeface="+mn-ea"/>
                <a:cs typeface="+mn-cs"/>
              </a:rPr>
              <a:t>. </a:t>
            </a:r>
          </a:p>
        </p:txBody>
      </p:sp>
      <p:pic>
        <p:nvPicPr>
          <p:cNvPr id="9" name="Picture 8">
            <a:extLst>
              <a:ext uri="{FF2B5EF4-FFF2-40B4-BE49-F238E27FC236}">
                <a16:creationId xmlns:a16="http://schemas.microsoft.com/office/drawing/2014/main" id="{66A9BBAB-5FDD-35DA-54AD-4214FF46711D}"/>
              </a:ext>
            </a:extLst>
          </p:cNvPr>
          <p:cNvPicPr>
            <a:picLocks noChangeAspect="1"/>
          </p:cNvPicPr>
          <p:nvPr/>
        </p:nvPicPr>
        <p:blipFill>
          <a:blip r:embed="rId4"/>
          <a:stretch>
            <a:fillRect/>
          </a:stretch>
        </p:blipFill>
        <p:spPr>
          <a:xfrm>
            <a:off x="8153400" y="65744"/>
            <a:ext cx="762000" cy="798786"/>
          </a:xfrm>
          <a:prstGeom prst="rect">
            <a:avLst/>
          </a:prstGeom>
        </p:spPr>
      </p:pic>
      <p:pic>
        <p:nvPicPr>
          <p:cNvPr id="7" name="Picture 6">
            <a:extLst>
              <a:ext uri="{FF2B5EF4-FFF2-40B4-BE49-F238E27FC236}">
                <a16:creationId xmlns:a16="http://schemas.microsoft.com/office/drawing/2014/main" id="{738EBE14-BBDE-9DB5-F6D1-0235AD6AB56C}"/>
              </a:ext>
            </a:extLst>
          </p:cNvPr>
          <p:cNvPicPr>
            <a:picLocks noChangeAspect="1"/>
          </p:cNvPicPr>
          <p:nvPr/>
        </p:nvPicPr>
        <p:blipFill>
          <a:blip r:embed="rId5"/>
          <a:stretch>
            <a:fillRect/>
          </a:stretch>
        </p:blipFill>
        <p:spPr>
          <a:xfrm>
            <a:off x="152400" y="6400800"/>
            <a:ext cx="315686" cy="218084"/>
          </a:xfrm>
          <a:prstGeom prst="rect">
            <a:avLst/>
          </a:prstGeom>
        </p:spPr>
      </p:pic>
      <p:sp>
        <p:nvSpPr>
          <p:cNvPr id="8" name="TextBox 7">
            <a:extLst>
              <a:ext uri="{FF2B5EF4-FFF2-40B4-BE49-F238E27FC236}">
                <a16:creationId xmlns:a16="http://schemas.microsoft.com/office/drawing/2014/main" id="{EFF85DC1-86C1-8CE7-5F23-413E0420DBBF}"/>
              </a:ext>
            </a:extLst>
          </p:cNvPr>
          <p:cNvSpPr txBox="1"/>
          <p:nvPr/>
        </p:nvSpPr>
        <p:spPr>
          <a:xfrm>
            <a:off x="5443" y="6579303"/>
            <a:ext cx="838200" cy="215444"/>
          </a:xfrm>
          <a:prstGeom prst="rect">
            <a:avLst/>
          </a:prstGeom>
          <a:noFill/>
          <a:ln>
            <a:noFill/>
          </a:ln>
        </p:spPr>
        <p:txBody>
          <a:bodyPr wrap="square" rtlCol="0">
            <a:spAutoFit/>
          </a:bodyPr>
          <a:lstStyle/>
          <a:p>
            <a:r>
              <a:rPr lang="en-US" sz="800" b="1" dirty="0"/>
              <a:t>NBC News</a:t>
            </a:r>
          </a:p>
        </p:txBody>
      </p:sp>
    </p:spTree>
    <p:extLst>
      <p:ext uri="{BB962C8B-B14F-4D97-AF65-F5344CB8AC3E}">
        <p14:creationId xmlns:p14="http://schemas.microsoft.com/office/powerpoint/2010/main" val="2691443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D3D089-93E4-EB38-8721-6547AD3FC854}"/>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87019D7-2F88-8AD0-8741-8E4690B6B70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002CC60-4B63-4052-8FFB-1C9700391EA7}"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tint val="75000"/>
                </a:prstClr>
              </a:solidFill>
              <a:effectLst/>
              <a:uLnTx/>
              <a:uFillTx/>
              <a:latin typeface="Calibri"/>
              <a:ea typeface="+mn-ea"/>
              <a:cs typeface="+mn-cs"/>
            </a:endParaRPr>
          </a:p>
        </p:txBody>
      </p:sp>
      <p:sp>
        <p:nvSpPr>
          <p:cNvPr id="2" name="Title 5">
            <a:extLst>
              <a:ext uri="{FF2B5EF4-FFF2-40B4-BE49-F238E27FC236}">
                <a16:creationId xmlns:a16="http://schemas.microsoft.com/office/drawing/2014/main" id="{CD198E9C-8A11-B32B-CF5F-157A96B99341}"/>
              </a:ext>
            </a:extLst>
          </p:cNvPr>
          <p:cNvSpPr>
            <a:spLocks noGrp="1"/>
          </p:cNvSpPr>
          <p:nvPr>
            <p:ph type="title"/>
          </p:nvPr>
        </p:nvSpPr>
        <p:spPr>
          <a:xfrm>
            <a:off x="0" y="0"/>
            <a:ext cx="3810000" cy="533400"/>
          </a:xfrm>
        </p:spPr>
        <p:txBody>
          <a:bodyPr>
            <a:normAutofit/>
          </a:bodyPr>
          <a:lstStyle/>
          <a:p>
            <a:pPr algn="l"/>
            <a:r>
              <a:rPr lang="en-US" sz="2400" b="1" dirty="0">
                <a:solidFill>
                  <a:srgbClr val="7030A0"/>
                </a:solidFill>
                <a:latin typeface="Rock Sans" pitchFamily="34" charset="0"/>
              </a:rPr>
              <a:t>Receipt Requirements </a:t>
            </a:r>
          </a:p>
        </p:txBody>
      </p:sp>
      <p:pic>
        <p:nvPicPr>
          <p:cNvPr id="9" name="Picture 8">
            <a:extLst>
              <a:ext uri="{FF2B5EF4-FFF2-40B4-BE49-F238E27FC236}">
                <a16:creationId xmlns:a16="http://schemas.microsoft.com/office/drawing/2014/main" id="{96640EA3-092D-C2BE-634A-8FBEA5641D75}"/>
              </a:ext>
            </a:extLst>
          </p:cNvPr>
          <p:cNvPicPr>
            <a:picLocks noChangeAspect="1"/>
          </p:cNvPicPr>
          <p:nvPr/>
        </p:nvPicPr>
        <p:blipFill>
          <a:blip r:embed="rId3"/>
          <a:stretch>
            <a:fillRect/>
          </a:stretch>
        </p:blipFill>
        <p:spPr>
          <a:xfrm>
            <a:off x="8350895" y="95176"/>
            <a:ext cx="671810" cy="775166"/>
          </a:xfrm>
          <a:prstGeom prst="rect">
            <a:avLst/>
          </a:prstGeom>
        </p:spPr>
      </p:pic>
      <p:sp>
        <p:nvSpPr>
          <p:cNvPr id="3" name="TextBox 2">
            <a:extLst>
              <a:ext uri="{FF2B5EF4-FFF2-40B4-BE49-F238E27FC236}">
                <a16:creationId xmlns:a16="http://schemas.microsoft.com/office/drawing/2014/main" id="{06FB350E-CFAB-7F43-2CCE-7B4F41D66717}"/>
              </a:ext>
            </a:extLst>
          </p:cNvPr>
          <p:cNvSpPr txBox="1"/>
          <p:nvPr/>
        </p:nvSpPr>
        <p:spPr>
          <a:xfrm>
            <a:off x="228600" y="703847"/>
            <a:ext cx="8686800" cy="3970318"/>
          </a:xfrm>
          <a:prstGeom prst="rect">
            <a:avLst/>
          </a:prstGeom>
          <a:noFill/>
        </p:spPr>
        <p:txBody>
          <a:bodyPr wrap="square" rtlCol="0">
            <a:spAutoFit/>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1" i="0" u="none" strike="noStrike" kern="1200" cap="none" spc="0" normalizeH="0" baseline="0" noProof="0" dirty="0">
                <a:ln>
                  <a:noFill/>
                </a:ln>
                <a:effectLst/>
                <a:uLnTx/>
                <a:uFillTx/>
                <a:latin typeface="Rock Sans" pitchFamily="34" charset="0"/>
                <a:ea typeface="+mn-ea"/>
                <a:cs typeface="+mn-cs"/>
              </a:rPr>
              <a:t>All rece</a:t>
            </a:r>
            <a:r>
              <a:rPr lang="en-US" sz="1200" b="1" dirty="0" err="1">
                <a:latin typeface="Rock Sans" pitchFamily="34" charset="0"/>
              </a:rPr>
              <a:t>ipts</a:t>
            </a:r>
            <a:r>
              <a:rPr lang="en-US" sz="1200" b="1" dirty="0">
                <a:latin typeface="Rock Sans" pitchFamily="34" charset="0"/>
              </a:rPr>
              <a:t> must show date, itemized detail, total amount, and method of payment.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200" b="1" i="0" u="none" strike="noStrike" kern="1200" cap="none" spc="0" normalizeH="0" baseline="0" noProof="0" dirty="0">
              <a:ln>
                <a:noFill/>
              </a:ln>
              <a:effectLst/>
              <a:uLnTx/>
              <a:uFillTx/>
              <a:latin typeface="Rock Sans" pitchFamily="34" charset="0"/>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dirty="0">
                <a:latin typeface="Rock Sans" pitchFamily="34" charset="0"/>
              </a:rPr>
              <a:t>Corporate T&amp;E card Charges: </a:t>
            </a:r>
          </a:p>
          <a:p>
            <a:pPr marL="628650" lvl="1" indent="-171450">
              <a:buFont typeface="Arial" panose="020B0604020202020204" pitchFamily="34" charset="0"/>
              <a:buChar char="•"/>
            </a:pPr>
            <a:r>
              <a:rPr lang="en-US" sz="1200" dirty="0">
                <a:latin typeface="Rock Sans" pitchFamily="34" charset="0"/>
              </a:rPr>
              <a:t>All Hotel and Car Rental expenses required. </a:t>
            </a:r>
          </a:p>
          <a:p>
            <a:pPr marL="628650" lvl="1" indent="-171450">
              <a:buFont typeface="Arial" panose="020B0604020202020204" pitchFamily="34" charset="0"/>
              <a:buChar char="•"/>
            </a:pPr>
            <a:r>
              <a:rPr lang="en-US" sz="1200" dirty="0">
                <a:latin typeface="Rock Sans" pitchFamily="34" charset="0"/>
              </a:rPr>
              <a:t> Itemized &amp; Signature receipts are required for any Meal or Entertainment expense greater than or equal to $250.</a:t>
            </a:r>
          </a:p>
          <a:p>
            <a:pPr marL="628650" lvl="1" indent="-171450">
              <a:buFont typeface="Arial" panose="020B0604020202020204" pitchFamily="34" charset="0"/>
              <a:buChar char="•"/>
            </a:pPr>
            <a:r>
              <a:rPr kumimoji="0" lang="en-US" sz="1200" i="0" u="none" strike="noStrike" kern="1200" cap="none" spc="0" normalizeH="0" baseline="0" noProof="0" dirty="0">
                <a:ln>
                  <a:noFill/>
                </a:ln>
                <a:effectLst/>
                <a:uLnTx/>
                <a:uFillTx/>
                <a:latin typeface="Rock Sans" pitchFamily="34" charset="0"/>
                <a:ea typeface="+mn-ea"/>
                <a:cs typeface="+mn-cs"/>
              </a:rPr>
              <a:t>Concur will require receipts for any Production Location Expense, Supplies, Non-Capitalized Equipment, Repairs &amp; Maintenance, and Miscellaneous expenses that exceed $100.</a:t>
            </a:r>
            <a:endParaRPr lang="en-US" sz="1200" dirty="0">
              <a:latin typeface="Rock Sans" pitchFamily="34" charset="0"/>
            </a:endParaRPr>
          </a:p>
          <a:p>
            <a:pPr marL="628650" lvl="1" indent="-171450">
              <a:buFont typeface="Arial" panose="020B0604020202020204" pitchFamily="34" charset="0"/>
              <a:buChar char="•"/>
            </a:pPr>
            <a:r>
              <a:rPr lang="en-US" sz="1200" dirty="0">
                <a:latin typeface="Rock Sans" pitchFamily="34" charset="0"/>
              </a:rPr>
              <a:t>Detailed/itemized receipt for ALL Uber/Lyft/Taxi/Car Service expenses. </a:t>
            </a:r>
          </a:p>
          <a:p>
            <a:pPr marL="628650" lvl="1" indent="-171450">
              <a:buFont typeface="Arial" panose="020B0604020202020204" pitchFamily="34" charset="0"/>
              <a:buChar char="•"/>
            </a:pPr>
            <a:r>
              <a:rPr lang="en-US" sz="1200" dirty="0">
                <a:latin typeface="Rock Sans" pitchFamily="34" charset="0"/>
              </a:rPr>
              <a:t>Any expenses that are greater than or equal to $250.</a:t>
            </a:r>
          </a:p>
          <a:p>
            <a:pPr marL="628650" lvl="1" indent="-171450">
              <a:buFont typeface="Arial" panose="020B0604020202020204" pitchFamily="34" charset="0"/>
              <a:buChar char="•"/>
            </a:pPr>
            <a:endParaRPr lang="en-US" sz="1200" dirty="0">
              <a:latin typeface="Rock Sans" pitchFamily="34" charset="0"/>
            </a:endParaRPr>
          </a:p>
          <a:p>
            <a:pPr marL="171450" indent="-171450">
              <a:buFont typeface="Arial" panose="020B0604020202020204" pitchFamily="34" charset="0"/>
              <a:buChar char="•"/>
            </a:pPr>
            <a:r>
              <a:rPr lang="en-US" sz="1200" b="1" dirty="0">
                <a:latin typeface="Rock Sans" pitchFamily="34" charset="0"/>
              </a:rPr>
              <a:t>Out-of-Pocket Charges</a:t>
            </a:r>
            <a:r>
              <a:rPr lang="en-US" sz="1200" dirty="0">
                <a:latin typeface="Rock Sans" pitchFamily="34" charset="0"/>
              </a:rPr>
              <a:t>: </a:t>
            </a:r>
          </a:p>
          <a:p>
            <a:pPr marL="628650" lvl="1" indent="-171450">
              <a:buFont typeface="Arial" panose="020B0604020202020204" pitchFamily="34" charset="0"/>
              <a:buChar char="•"/>
            </a:pPr>
            <a:r>
              <a:rPr kumimoji="0" lang="en-US" sz="1200" i="0" u="none" strike="noStrike" kern="1200" cap="none" spc="0" normalizeH="0" baseline="0" noProof="0" dirty="0">
                <a:ln>
                  <a:noFill/>
                </a:ln>
                <a:effectLst/>
                <a:uLnTx/>
                <a:uFillTx/>
                <a:latin typeface="Rock Sans" pitchFamily="34" charset="0"/>
                <a:ea typeface="+mn-ea"/>
                <a:cs typeface="+mn-cs"/>
              </a:rPr>
              <a:t>Any expense greater than or equal to $25.</a:t>
            </a:r>
          </a:p>
          <a:p>
            <a:pPr marL="628650" lvl="1" indent="-171450">
              <a:buFont typeface="Arial" panose="020B0604020202020204" pitchFamily="34" charset="0"/>
              <a:buChar char="•"/>
            </a:pPr>
            <a:r>
              <a:rPr lang="en-US" sz="1200" dirty="0">
                <a:latin typeface="Rock Sans" pitchFamily="34" charset="0"/>
              </a:rPr>
              <a:t>Itemized &amp; Signature receipts are required for any Meal or Entertainment expense greater than or equal to $250.</a:t>
            </a:r>
          </a:p>
          <a:p>
            <a:pPr marL="628650" lvl="1" indent="-171450">
              <a:buFont typeface="Arial" panose="020B0604020202020204" pitchFamily="34" charset="0"/>
              <a:buChar char="•"/>
            </a:pPr>
            <a:r>
              <a:rPr lang="en-US" sz="1200" dirty="0">
                <a:latin typeface="Rock Sans" pitchFamily="34" charset="0"/>
              </a:rPr>
              <a:t>Detailed/itemized receipt for ALL Uber/Lyft/Taxi/Car Service expenses. </a:t>
            </a:r>
          </a:p>
          <a:p>
            <a:pPr lvl="1"/>
            <a:endParaRPr kumimoji="0" lang="en-US" sz="1200" i="0" u="none" strike="noStrike" kern="1200" cap="none" spc="0" normalizeH="0" baseline="0" noProof="0" dirty="0">
              <a:ln>
                <a:noFill/>
              </a:ln>
              <a:effectLst/>
              <a:uLnTx/>
              <a:uFillTx/>
              <a:latin typeface="Rock Sans" pitchFamily="34" charset="0"/>
              <a:ea typeface="+mn-ea"/>
              <a:cs typeface="+mn-cs"/>
            </a:endParaRPr>
          </a:p>
          <a:p>
            <a:pPr marL="171450" indent="-171450">
              <a:buFont typeface="Arial" panose="020B0604020202020204" pitchFamily="34" charset="0"/>
              <a:buChar char="•"/>
            </a:pPr>
            <a:r>
              <a:rPr lang="en-US" sz="1200" b="1" dirty="0">
                <a:latin typeface="Rock Sans" pitchFamily="34" charset="0"/>
              </a:rPr>
              <a:t>Missing Receipt Affidavit</a:t>
            </a:r>
            <a:r>
              <a:rPr lang="en-US" sz="1200" dirty="0">
                <a:latin typeface="Rock Sans" pitchFamily="34" charset="0"/>
              </a:rPr>
              <a:t>: </a:t>
            </a:r>
          </a:p>
          <a:p>
            <a:pPr marL="628650" lvl="1" indent="-171450">
              <a:buFont typeface="Arial" panose="020B0604020202020204" pitchFamily="34" charset="0"/>
              <a:buChar char="•"/>
            </a:pPr>
            <a:r>
              <a:rPr kumimoji="0" lang="en-US" sz="1200" i="0" u="none" strike="noStrike" kern="1200" cap="none" spc="0" normalizeH="0" baseline="0" noProof="0" dirty="0">
                <a:ln>
                  <a:noFill/>
                </a:ln>
                <a:effectLst/>
                <a:uLnTx/>
                <a:uFillTx/>
                <a:latin typeface="Rock Sans" pitchFamily="34" charset="0"/>
                <a:ea typeface="+mn-ea"/>
                <a:cs typeface="+mn-cs"/>
              </a:rPr>
              <a:t>Completed whenever the original receipt is missing/not available. Only the employees themselves will see this as an option in Concur. </a:t>
            </a:r>
          </a:p>
          <a:p>
            <a:pPr marL="628650" lvl="1" indent="-171450">
              <a:buFont typeface="Arial" panose="020B0604020202020204" pitchFamily="34" charset="0"/>
              <a:buChar char="•"/>
            </a:pPr>
            <a:r>
              <a:rPr lang="en-US" sz="1200" dirty="0">
                <a:latin typeface="Rock Sans" pitchFamily="34" charset="0"/>
              </a:rPr>
              <a:t>Missing Receipt Affidavits </a:t>
            </a:r>
            <a:r>
              <a:rPr lang="en-US" sz="1200" b="1" dirty="0">
                <a:latin typeface="Rock Sans" pitchFamily="34" charset="0"/>
              </a:rPr>
              <a:t>CANNOT</a:t>
            </a:r>
            <a:r>
              <a:rPr lang="en-US" sz="1200" dirty="0">
                <a:latin typeface="Rock Sans" pitchFamily="34" charset="0"/>
              </a:rPr>
              <a:t> be used for Hotel and Car Rental expenses. </a:t>
            </a:r>
          </a:p>
          <a:p>
            <a:pPr marL="628650" lvl="1" indent="-171450">
              <a:buFont typeface="Arial" panose="020B0604020202020204" pitchFamily="34" charset="0"/>
              <a:buChar char="•"/>
            </a:pPr>
            <a:r>
              <a:rPr kumimoji="0" lang="en-US" sz="1200" i="0" u="none" strike="noStrike" kern="1200" cap="none" spc="0" normalizeH="0" baseline="0" noProof="0" dirty="0">
                <a:ln>
                  <a:noFill/>
                </a:ln>
                <a:effectLst/>
                <a:uLnTx/>
                <a:uFillTx/>
                <a:latin typeface="Rock Sans" pitchFamily="34" charset="0"/>
                <a:ea typeface="+mn-ea"/>
                <a:cs typeface="+mn-cs"/>
              </a:rPr>
              <a:t>Missing Receipt Affidavits </a:t>
            </a:r>
            <a:r>
              <a:rPr kumimoji="0" lang="en-US" sz="1200" b="1" i="0" u="none" strike="noStrike" kern="1200" cap="none" spc="0" normalizeH="0" baseline="0" noProof="0" dirty="0">
                <a:ln>
                  <a:noFill/>
                </a:ln>
                <a:effectLst/>
                <a:uLnTx/>
                <a:uFillTx/>
                <a:latin typeface="Rock Sans" pitchFamily="34" charset="0"/>
                <a:ea typeface="+mn-ea"/>
                <a:cs typeface="+mn-cs"/>
              </a:rPr>
              <a:t>CANNOT</a:t>
            </a:r>
            <a:r>
              <a:rPr kumimoji="0" lang="en-US" sz="1200" i="0" u="none" strike="noStrike" kern="1200" cap="none" spc="0" normalizeH="0" baseline="0" noProof="0" dirty="0">
                <a:ln>
                  <a:noFill/>
                </a:ln>
                <a:effectLst/>
                <a:uLnTx/>
                <a:uFillTx/>
                <a:latin typeface="Rock Sans" pitchFamily="34" charset="0"/>
                <a:ea typeface="+mn-ea"/>
                <a:cs typeface="+mn-cs"/>
              </a:rPr>
              <a:t> be used for Uber/Lyft/Taxi expenses. </a:t>
            </a:r>
          </a:p>
          <a:p>
            <a:pPr marL="628650" lvl="1" indent="-171450">
              <a:buFont typeface="Arial" panose="020B0604020202020204" pitchFamily="34" charset="0"/>
              <a:buChar char="•"/>
            </a:pPr>
            <a:r>
              <a:rPr lang="en-US" sz="1200" dirty="0">
                <a:latin typeface="Rock Sans" pitchFamily="34" charset="0"/>
              </a:rPr>
              <a:t>Please contact these vendors to request an additional receipt copy. </a:t>
            </a:r>
            <a:endParaRPr kumimoji="0" lang="en-US" sz="1200" i="0" u="none" strike="noStrike" kern="1200" cap="none" spc="0" normalizeH="0" baseline="0" noProof="0" dirty="0">
              <a:ln>
                <a:noFill/>
              </a:ln>
              <a:effectLst/>
              <a:uLnTx/>
              <a:uFillTx/>
              <a:latin typeface="Rock Sans" pitchFamily="34" charset="0"/>
              <a:ea typeface="+mn-ea"/>
              <a:cs typeface="+mn-cs"/>
            </a:endParaRPr>
          </a:p>
        </p:txBody>
      </p:sp>
      <p:pic>
        <p:nvPicPr>
          <p:cNvPr id="7" name="Picture 6">
            <a:extLst>
              <a:ext uri="{FF2B5EF4-FFF2-40B4-BE49-F238E27FC236}">
                <a16:creationId xmlns:a16="http://schemas.microsoft.com/office/drawing/2014/main" id="{67DE5C4F-C341-8C29-9DBB-6C165520B22A}"/>
              </a:ext>
            </a:extLst>
          </p:cNvPr>
          <p:cNvPicPr>
            <a:picLocks noChangeAspect="1"/>
          </p:cNvPicPr>
          <p:nvPr/>
        </p:nvPicPr>
        <p:blipFill>
          <a:blip r:embed="rId4"/>
          <a:stretch>
            <a:fillRect/>
          </a:stretch>
        </p:blipFill>
        <p:spPr>
          <a:xfrm>
            <a:off x="152400" y="6400800"/>
            <a:ext cx="315686" cy="218084"/>
          </a:xfrm>
          <a:prstGeom prst="rect">
            <a:avLst/>
          </a:prstGeom>
        </p:spPr>
      </p:pic>
      <p:sp>
        <p:nvSpPr>
          <p:cNvPr id="8" name="TextBox 7">
            <a:extLst>
              <a:ext uri="{FF2B5EF4-FFF2-40B4-BE49-F238E27FC236}">
                <a16:creationId xmlns:a16="http://schemas.microsoft.com/office/drawing/2014/main" id="{08296153-570C-C233-E32E-D6361DA0446E}"/>
              </a:ext>
            </a:extLst>
          </p:cNvPr>
          <p:cNvSpPr txBox="1"/>
          <p:nvPr/>
        </p:nvSpPr>
        <p:spPr>
          <a:xfrm>
            <a:off x="5443" y="6579303"/>
            <a:ext cx="838200" cy="215444"/>
          </a:xfrm>
          <a:prstGeom prst="rect">
            <a:avLst/>
          </a:prstGeom>
          <a:noFill/>
          <a:ln>
            <a:noFill/>
          </a:ln>
        </p:spPr>
        <p:txBody>
          <a:bodyPr wrap="square" rtlCol="0">
            <a:spAutoFit/>
          </a:bodyPr>
          <a:lstStyle/>
          <a:p>
            <a:r>
              <a:rPr lang="en-US" sz="800" b="1" dirty="0"/>
              <a:t>NBC News</a:t>
            </a:r>
          </a:p>
        </p:txBody>
      </p:sp>
    </p:spTree>
    <p:extLst>
      <p:ext uri="{BB962C8B-B14F-4D97-AF65-F5344CB8AC3E}">
        <p14:creationId xmlns:p14="http://schemas.microsoft.com/office/powerpoint/2010/main" val="468765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Travel &amp; Entertainment</a:t>
            </a:r>
            <a:br>
              <a:rPr lang="en-US" b="1" dirty="0"/>
            </a:br>
            <a:r>
              <a:rPr lang="en-US" b="1" dirty="0"/>
              <a:t>FAQs</a:t>
            </a:r>
          </a:p>
        </p:txBody>
      </p:sp>
      <p:sp>
        <p:nvSpPr>
          <p:cNvPr id="3" name="Subtitle 2"/>
          <p:cNvSpPr>
            <a:spLocks noGrp="1"/>
          </p:cNvSpPr>
          <p:nvPr>
            <p:ph type="subTitle" idx="1"/>
          </p:nvPr>
        </p:nvSpPr>
        <p:spPr>
          <a:xfrm>
            <a:off x="1371600" y="3886200"/>
            <a:ext cx="6400800" cy="609600"/>
          </a:xfrm>
        </p:spPr>
        <p:txBody>
          <a:bodyPr/>
          <a:lstStyle/>
          <a:p>
            <a:r>
              <a:rPr lang="en-US" b="1" dirty="0"/>
              <a:t>Last revised: September 2025</a:t>
            </a:r>
          </a:p>
        </p:txBody>
      </p:sp>
      <p:pic>
        <p:nvPicPr>
          <p:cNvPr id="4" name="Picture 3">
            <a:extLst>
              <a:ext uri="{FF2B5EF4-FFF2-40B4-BE49-F238E27FC236}">
                <a16:creationId xmlns:a16="http://schemas.microsoft.com/office/drawing/2014/main" id="{965519C2-9C6C-848C-D94F-88A373102320}"/>
              </a:ext>
            </a:extLst>
          </p:cNvPr>
          <p:cNvPicPr>
            <a:picLocks noChangeAspect="1"/>
          </p:cNvPicPr>
          <p:nvPr/>
        </p:nvPicPr>
        <p:blipFill>
          <a:blip r:embed="rId3"/>
          <a:stretch>
            <a:fillRect/>
          </a:stretch>
        </p:blipFill>
        <p:spPr>
          <a:xfrm>
            <a:off x="152400" y="6400800"/>
            <a:ext cx="315686" cy="218084"/>
          </a:xfrm>
          <a:prstGeom prst="rect">
            <a:avLst/>
          </a:prstGeom>
        </p:spPr>
      </p:pic>
      <p:sp>
        <p:nvSpPr>
          <p:cNvPr id="5" name="TextBox 4">
            <a:extLst>
              <a:ext uri="{FF2B5EF4-FFF2-40B4-BE49-F238E27FC236}">
                <a16:creationId xmlns:a16="http://schemas.microsoft.com/office/drawing/2014/main" id="{B9E83EB9-787F-13E2-7969-686135AE4F81}"/>
              </a:ext>
            </a:extLst>
          </p:cNvPr>
          <p:cNvSpPr txBox="1"/>
          <p:nvPr/>
        </p:nvSpPr>
        <p:spPr>
          <a:xfrm>
            <a:off x="5443" y="6579303"/>
            <a:ext cx="838200" cy="215444"/>
          </a:xfrm>
          <a:prstGeom prst="rect">
            <a:avLst/>
          </a:prstGeom>
          <a:noFill/>
          <a:ln>
            <a:noFill/>
          </a:ln>
        </p:spPr>
        <p:txBody>
          <a:bodyPr wrap="square" rtlCol="0">
            <a:spAutoFit/>
          </a:bodyPr>
          <a:lstStyle/>
          <a:p>
            <a:r>
              <a:rPr lang="en-US" sz="800" b="1" dirty="0"/>
              <a:t>NBC News</a:t>
            </a:r>
          </a:p>
        </p:txBody>
      </p:sp>
      <p:pic>
        <p:nvPicPr>
          <p:cNvPr id="7" name="Picture 6">
            <a:extLst>
              <a:ext uri="{FF2B5EF4-FFF2-40B4-BE49-F238E27FC236}">
                <a16:creationId xmlns:a16="http://schemas.microsoft.com/office/drawing/2014/main" id="{FF070F07-5C81-0D3C-BF34-0317B0431A5B}"/>
              </a:ext>
            </a:extLst>
          </p:cNvPr>
          <p:cNvPicPr>
            <a:picLocks noChangeAspect="1"/>
          </p:cNvPicPr>
          <p:nvPr/>
        </p:nvPicPr>
        <p:blipFill>
          <a:blip r:embed="rId4"/>
          <a:stretch>
            <a:fillRect/>
          </a:stretch>
        </p:blipFill>
        <p:spPr>
          <a:xfrm>
            <a:off x="7620000" y="76200"/>
            <a:ext cx="1371600" cy="1484416"/>
          </a:xfrm>
          <a:prstGeom prst="rect">
            <a:avLst/>
          </a:prstGeom>
        </p:spPr>
      </p:pic>
    </p:spTree>
    <p:extLst>
      <p:ext uri="{BB962C8B-B14F-4D97-AF65-F5344CB8AC3E}">
        <p14:creationId xmlns:p14="http://schemas.microsoft.com/office/powerpoint/2010/main" val="19732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222435C-1191-7DB5-B895-64B46327414C}"/>
              </a:ext>
            </a:extLst>
          </p:cNvPr>
          <p:cNvSpPr>
            <a:spLocks noGrp="1"/>
          </p:cNvSpPr>
          <p:nvPr>
            <p:ph type="sldNum" sz="quarter" idx="12"/>
          </p:nvPr>
        </p:nvSpPr>
        <p:spPr/>
        <p:txBody>
          <a:bodyPr/>
          <a:lstStyle/>
          <a:p>
            <a:fld id="{E002CC60-4B63-4052-8FFB-1C9700391EA7}" type="slidenum">
              <a:rPr lang="en-US" smtClean="0"/>
              <a:t>4</a:t>
            </a:fld>
            <a:endParaRPr lang="en-US"/>
          </a:p>
        </p:txBody>
      </p:sp>
      <p:sp>
        <p:nvSpPr>
          <p:cNvPr id="5" name="TextBox 4">
            <a:extLst>
              <a:ext uri="{FF2B5EF4-FFF2-40B4-BE49-F238E27FC236}">
                <a16:creationId xmlns:a16="http://schemas.microsoft.com/office/drawing/2014/main" id="{DA9889F2-3F6B-9B43-AB65-81B73D72EC2C}"/>
              </a:ext>
            </a:extLst>
          </p:cNvPr>
          <p:cNvSpPr txBox="1"/>
          <p:nvPr/>
        </p:nvSpPr>
        <p:spPr>
          <a:xfrm>
            <a:off x="457200" y="762000"/>
            <a:ext cx="8229600" cy="5632311"/>
          </a:xfrm>
          <a:prstGeom prst="rect">
            <a:avLst/>
          </a:prstGeom>
          <a:noFill/>
        </p:spPr>
        <p:txBody>
          <a:bodyPr wrap="square" rtlCol="0">
            <a:spAutoFit/>
          </a:bodyPr>
          <a:lstStyle/>
          <a:p>
            <a:pPr marL="857250" indent="-857250">
              <a:buAutoNum type="romanUcPeriod"/>
            </a:pPr>
            <a:r>
              <a:rPr lang="en-US" sz="3600" dirty="0">
                <a:latin typeface="Rock Sans" pitchFamily="34" charset="0"/>
                <a:hlinkClick r:id="rId2" action="ppaction://hlinksldjump"/>
              </a:rPr>
              <a:t>General Rules	</a:t>
            </a:r>
            <a:r>
              <a:rPr lang="en-US" sz="3600" dirty="0">
                <a:latin typeface="Rock Sans" pitchFamily="34" charset="0"/>
              </a:rPr>
              <a:t>			5</a:t>
            </a:r>
          </a:p>
          <a:p>
            <a:pPr marL="857250" indent="-857250">
              <a:buAutoNum type="romanUcPeriod"/>
            </a:pPr>
            <a:r>
              <a:rPr lang="en-US" sz="3600" dirty="0">
                <a:latin typeface="Rock Sans" pitchFamily="34" charset="0"/>
                <a:hlinkClick r:id="rId3" action="ppaction://hlinksldjump"/>
              </a:rPr>
              <a:t>Air Travel</a:t>
            </a:r>
            <a:r>
              <a:rPr lang="en-US" sz="3600" dirty="0">
                <a:latin typeface="Rock Sans" pitchFamily="34" charset="0"/>
              </a:rPr>
              <a:t>				6</a:t>
            </a:r>
          </a:p>
          <a:p>
            <a:pPr marL="857250" indent="-857250">
              <a:buAutoNum type="romanUcPeriod"/>
            </a:pPr>
            <a:r>
              <a:rPr lang="en-US" sz="3600" dirty="0">
                <a:latin typeface="Rock Sans" pitchFamily="34" charset="0"/>
                <a:hlinkClick r:id="rId4" action="ppaction://hlinksldjump"/>
              </a:rPr>
              <a:t>Lodging</a:t>
            </a:r>
            <a:r>
              <a:rPr lang="en-US" sz="3600" dirty="0">
                <a:latin typeface="Rock Sans" pitchFamily="34" charset="0"/>
              </a:rPr>
              <a:t>					7</a:t>
            </a:r>
          </a:p>
          <a:p>
            <a:pPr marL="857250" indent="-857250">
              <a:buAutoNum type="romanUcPeriod"/>
            </a:pPr>
            <a:r>
              <a:rPr lang="en-US" sz="3600" dirty="0">
                <a:latin typeface="Rock Sans" pitchFamily="34" charset="0"/>
                <a:hlinkClick r:id="rId5" action="ppaction://hlinksldjump"/>
              </a:rPr>
              <a:t>Ground Transportation</a:t>
            </a:r>
            <a:r>
              <a:rPr lang="en-US" sz="3600" dirty="0">
                <a:latin typeface="Rock Sans" pitchFamily="34" charset="0"/>
              </a:rPr>
              <a:t>		8</a:t>
            </a:r>
          </a:p>
          <a:p>
            <a:pPr marL="857250" indent="-857250">
              <a:buAutoNum type="romanUcPeriod"/>
            </a:pPr>
            <a:r>
              <a:rPr lang="en-US" sz="3600" dirty="0">
                <a:latin typeface="Rock Sans" pitchFamily="34" charset="0"/>
                <a:hlinkClick r:id="rId6" action="ppaction://hlinksldjump"/>
              </a:rPr>
              <a:t>Other Travel</a:t>
            </a:r>
            <a:r>
              <a:rPr lang="en-US" sz="3600" dirty="0">
                <a:latin typeface="Rock Sans" pitchFamily="34" charset="0"/>
              </a:rPr>
              <a:t>				9</a:t>
            </a:r>
          </a:p>
          <a:p>
            <a:pPr marL="857250" indent="-857250">
              <a:buAutoNum type="romanUcPeriod"/>
            </a:pPr>
            <a:r>
              <a:rPr lang="en-US" sz="3600" dirty="0">
                <a:latin typeface="Rock Sans" pitchFamily="34" charset="0"/>
                <a:hlinkClick r:id="rId7" action="ppaction://hlinksldjump"/>
              </a:rPr>
              <a:t>Meals</a:t>
            </a:r>
            <a:r>
              <a:rPr lang="en-US" sz="3600" dirty="0">
                <a:latin typeface="Rock Sans" pitchFamily="34" charset="0"/>
              </a:rPr>
              <a:t>					10</a:t>
            </a:r>
          </a:p>
          <a:p>
            <a:pPr marL="857250" indent="-857250">
              <a:buAutoNum type="romanUcPeriod"/>
            </a:pPr>
            <a:r>
              <a:rPr lang="en-US" sz="3600" dirty="0">
                <a:latin typeface="Rock Sans" pitchFamily="34" charset="0"/>
                <a:hlinkClick r:id="rId8" action="ppaction://hlinksldjump"/>
              </a:rPr>
              <a:t>Gifts</a:t>
            </a:r>
            <a:r>
              <a:rPr lang="en-US" sz="3600" dirty="0">
                <a:latin typeface="Rock Sans" pitchFamily="34" charset="0"/>
              </a:rPr>
              <a:t>						11</a:t>
            </a:r>
          </a:p>
          <a:p>
            <a:pPr marL="857250" indent="-857250">
              <a:buAutoNum type="romanUcPeriod"/>
            </a:pPr>
            <a:r>
              <a:rPr lang="en-US" sz="3600" dirty="0">
                <a:latin typeface="Rock Sans" pitchFamily="34" charset="0"/>
                <a:hlinkClick r:id="rId9" action="ppaction://hlinksldjump"/>
              </a:rPr>
              <a:t>Communication</a:t>
            </a:r>
            <a:r>
              <a:rPr lang="en-US" sz="3600" dirty="0">
                <a:latin typeface="Rock Sans" pitchFamily="34" charset="0"/>
              </a:rPr>
              <a:t>			12</a:t>
            </a:r>
          </a:p>
          <a:p>
            <a:pPr marL="857250" indent="-857250">
              <a:buAutoNum type="romanUcPeriod"/>
            </a:pPr>
            <a:r>
              <a:rPr lang="en-US" sz="3600" dirty="0">
                <a:latin typeface="Rock Sans" pitchFamily="34" charset="0"/>
                <a:hlinkClick r:id="rId10" action="ppaction://hlinksldjump"/>
              </a:rPr>
              <a:t>Miscellaneous</a:t>
            </a:r>
            <a:r>
              <a:rPr lang="en-US" sz="3600" dirty="0">
                <a:latin typeface="Rock Sans" pitchFamily="34" charset="0"/>
              </a:rPr>
              <a:t>			13		</a:t>
            </a:r>
          </a:p>
        </p:txBody>
      </p:sp>
      <p:sp>
        <p:nvSpPr>
          <p:cNvPr id="8" name="Title 5">
            <a:extLst>
              <a:ext uri="{FF2B5EF4-FFF2-40B4-BE49-F238E27FC236}">
                <a16:creationId xmlns:a16="http://schemas.microsoft.com/office/drawing/2014/main" id="{4402B685-6E09-A195-F274-2EC0F9A00C90}"/>
              </a:ext>
            </a:extLst>
          </p:cNvPr>
          <p:cNvSpPr>
            <a:spLocks noGrp="1"/>
          </p:cNvSpPr>
          <p:nvPr>
            <p:ph type="title"/>
          </p:nvPr>
        </p:nvSpPr>
        <p:spPr>
          <a:xfrm>
            <a:off x="76200" y="39495"/>
            <a:ext cx="6172200" cy="569847"/>
          </a:xfrm>
        </p:spPr>
        <p:txBody>
          <a:bodyPr>
            <a:normAutofit/>
          </a:bodyPr>
          <a:lstStyle/>
          <a:p>
            <a:pPr algn="l"/>
            <a:r>
              <a:rPr lang="en-US" sz="2400" b="1" dirty="0">
                <a:solidFill>
                  <a:srgbClr val="7030A0"/>
                </a:solidFill>
                <a:latin typeface="Rock Sans" pitchFamily="34" charset="0"/>
              </a:rPr>
              <a:t>Table of Contents</a:t>
            </a:r>
          </a:p>
        </p:txBody>
      </p:sp>
      <p:pic>
        <p:nvPicPr>
          <p:cNvPr id="2" name="Picture 1">
            <a:extLst>
              <a:ext uri="{FF2B5EF4-FFF2-40B4-BE49-F238E27FC236}">
                <a16:creationId xmlns:a16="http://schemas.microsoft.com/office/drawing/2014/main" id="{BCFE2837-6CAF-8629-8679-17DA54598FDB}"/>
              </a:ext>
            </a:extLst>
          </p:cNvPr>
          <p:cNvPicPr>
            <a:picLocks noChangeAspect="1"/>
          </p:cNvPicPr>
          <p:nvPr/>
        </p:nvPicPr>
        <p:blipFill>
          <a:blip r:embed="rId11"/>
          <a:stretch>
            <a:fillRect/>
          </a:stretch>
        </p:blipFill>
        <p:spPr>
          <a:xfrm>
            <a:off x="152400" y="6400800"/>
            <a:ext cx="315686" cy="218084"/>
          </a:xfrm>
          <a:prstGeom prst="rect">
            <a:avLst/>
          </a:prstGeom>
        </p:spPr>
      </p:pic>
      <p:sp>
        <p:nvSpPr>
          <p:cNvPr id="3" name="TextBox 2">
            <a:extLst>
              <a:ext uri="{FF2B5EF4-FFF2-40B4-BE49-F238E27FC236}">
                <a16:creationId xmlns:a16="http://schemas.microsoft.com/office/drawing/2014/main" id="{0EA5E718-AB0C-7A76-A1AC-742BF61E314B}"/>
              </a:ext>
            </a:extLst>
          </p:cNvPr>
          <p:cNvSpPr txBox="1"/>
          <p:nvPr/>
        </p:nvSpPr>
        <p:spPr>
          <a:xfrm>
            <a:off x="5443" y="6579303"/>
            <a:ext cx="838200" cy="215444"/>
          </a:xfrm>
          <a:prstGeom prst="rect">
            <a:avLst/>
          </a:prstGeom>
          <a:noFill/>
          <a:ln>
            <a:noFill/>
          </a:ln>
        </p:spPr>
        <p:txBody>
          <a:bodyPr wrap="square" rtlCol="0">
            <a:spAutoFit/>
          </a:bodyPr>
          <a:lstStyle/>
          <a:p>
            <a:r>
              <a:rPr lang="en-US" sz="800" b="1" dirty="0"/>
              <a:t>NBC News</a:t>
            </a:r>
          </a:p>
        </p:txBody>
      </p:sp>
    </p:spTree>
    <p:extLst>
      <p:ext uri="{BB962C8B-B14F-4D97-AF65-F5344CB8AC3E}">
        <p14:creationId xmlns:p14="http://schemas.microsoft.com/office/powerpoint/2010/main" val="1652922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7F6004-A8EC-56C5-71FF-856FDFD347D4}"/>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EC701747-5F2C-C3DE-49F8-44C70F468117}"/>
              </a:ext>
            </a:extLst>
          </p:cNvPr>
          <p:cNvSpPr>
            <a:spLocks noGrp="1"/>
          </p:cNvSpPr>
          <p:nvPr>
            <p:ph type="sldNum" sz="quarter" idx="12"/>
          </p:nvPr>
        </p:nvSpPr>
        <p:spPr/>
        <p:txBody>
          <a:bodyPr/>
          <a:lstStyle/>
          <a:p>
            <a:fld id="{E002CC60-4B63-4052-8FFB-1C9700391EA7}" type="slidenum">
              <a:rPr lang="en-US" smtClean="0"/>
              <a:t>5</a:t>
            </a:fld>
            <a:endParaRPr lang="en-US"/>
          </a:p>
        </p:txBody>
      </p:sp>
      <p:sp>
        <p:nvSpPr>
          <p:cNvPr id="2" name="Title 5">
            <a:extLst>
              <a:ext uri="{FF2B5EF4-FFF2-40B4-BE49-F238E27FC236}">
                <a16:creationId xmlns:a16="http://schemas.microsoft.com/office/drawing/2014/main" id="{6AD1F647-9A08-2969-19E4-BC9C87B5B591}"/>
              </a:ext>
            </a:extLst>
          </p:cNvPr>
          <p:cNvSpPr>
            <a:spLocks noGrp="1"/>
          </p:cNvSpPr>
          <p:nvPr>
            <p:ph type="title"/>
          </p:nvPr>
        </p:nvSpPr>
        <p:spPr>
          <a:xfrm>
            <a:off x="76200" y="0"/>
            <a:ext cx="6172200" cy="569847"/>
          </a:xfrm>
        </p:spPr>
        <p:txBody>
          <a:bodyPr>
            <a:normAutofit/>
          </a:bodyPr>
          <a:lstStyle/>
          <a:p>
            <a:pPr algn="l"/>
            <a:r>
              <a:rPr lang="en-US" sz="2400" b="1" dirty="0">
                <a:solidFill>
                  <a:srgbClr val="7030A0"/>
                </a:solidFill>
                <a:latin typeface="Rock Sans" pitchFamily="34" charset="0"/>
              </a:rPr>
              <a:t>I. General Rules</a:t>
            </a:r>
          </a:p>
        </p:txBody>
      </p:sp>
      <p:sp>
        <p:nvSpPr>
          <p:cNvPr id="3" name="TextBox 2">
            <a:extLst>
              <a:ext uri="{FF2B5EF4-FFF2-40B4-BE49-F238E27FC236}">
                <a16:creationId xmlns:a16="http://schemas.microsoft.com/office/drawing/2014/main" id="{C65204DC-4B8F-5B4B-CF71-4C64CD1E0A3F}"/>
              </a:ext>
            </a:extLst>
          </p:cNvPr>
          <p:cNvSpPr txBox="1"/>
          <p:nvPr/>
        </p:nvSpPr>
        <p:spPr>
          <a:xfrm>
            <a:off x="119743" y="481094"/>
            <a:ext cx="8763000" cy="5786199"/>
          </a:xfrm>
          <a:prstGeom prst="rect">
            <a:avLst/>
          </a:prstGeom>
          <a:noFill/>
        </p:spPr>
        <p:txBody>
          <a:bodyPr wrap="square" rtlCol="0">
            <a:spAutoFit/>
          </a:bodyPr>
          <a:lstStyle/>
          <a:p>
            <a:r>
              <a:rPr lang="en-US" sz="1000" b="1" dirty="0">
                <a:latin typeface="Rock Sans" pitchFamily="34" charset="0"/>
              </a:rPr>
              <a:t>Q: What is the employee’s responsibility regarding expenses? </a:t>
            </a:r>
            <a:endParaRPr lang="en-US" sz="1000" dirty="0">
              <a:latin typeface="Rock Sans" pitchFamily="34" charset="0"/>
            </a:endParaRPr>
          </a:p>
          <a:p>
            <a:r>
              <a:rPr lang="en-US" sz="1000" b="1" dirty="0">
                <a:latin typeface="Rock Sans" pitchFamily="34" charset="0"/>
              </a:rPr>
              <a:t>A: </a:t>
            </a:r>
            <a:r>
              <a:rPr lang="en-US" sz="1000" dirty="0">
                <a:latin typeface="Rock Sans" pitchFamily="34" charset="0"/>
              </a:rPr>
              <a:t>As an employee, it is your responsibility to conduct NBCUniversal business with integrity and good judgment and to exclude considerations of personal advantages when traveling or entertaining on behalf of the company. Expenses should always be reasonable and kept to the minimum amount necessary to perform authorized NBCUniversal business. </a:t>
            </a:r>
          </a:p>
          <a:p>
            <a:endParaRPr lang="en-US" sz="1000" dirty="0">
              <a:latin typeface="Rock Sans" pitchFamily="34" charset="0"/>
            </a:endParaRPr>
          </a:p>
          <a:p>
            <a:r>
              <a:rPr lang="en-US" sz="1000" b="1" dirty="0">
                <a:latin typeface="Rock Sans" pitchFamily="34" charset="0"/>
              </a:rPr>
              <a:t>Q: Are there examples of types of expenses that the company will not reimburse? </a:t>
            </a:r>
            <a:endParaRPr lang="en-US" sz="1000" dirty="0">
              <a:latin typeface="Rock Sans" pitchFamily="34" charset="0"/>
            </a:endParaRPr>
          </a:p>
          <a:p>
            <a:r>
              <a:rPr lang="en-US" sz="1000" b="1" dirty="0">
                <a:latin typeface="Rock Sans" pitchFamily="34" charset="0"/>
              </a:rPr>
              <a:t>A: </a:t>
            </a:r>
            <a:r>
              <a:rPr lang="en-US" sz="1000" dirty="0">
                <a:latin typeface="Rock Sans" pitchFamily="34" charset="0"/>
              </a:rPr>
              <a:t>Daily beverages (i.e. coffee), newspapers, home internet, membership clubs and personal expenses (clothing, toiletries, etc.)  are examples of expenses that the company will not reimburse. </a:t>
            </a:r>
          </a:p>
          <a:p>
            <a:endParaRPr lang="en-US" sz="1000" dirty="0">
              <a:latin typeface="Rock Sans" pitchFamily="34" charset="0"/>
            </a:endParaRPr>
          </a:p>
          <a:p>
            <a:r>
              <a:rPr lang="en-US" sz="1000" b="1" dirty="0">
                <a:latin typeface="Rock Sans" pitchFamily="34" charset="0"/>
              </a:rPr>
              <a:t>Q: What happens if I put an out-of-policy expense on my Corporate Card or am audited &amp; past purchases are ruled out-of-policy?</a:t>
            </a:r>
          </a:p>
          <a:p>
            <a:r>
              <a:rPr lang="en-US" sz="1000" b="1" dirty="0">
                <a:latin typeface="Rock Sans" pitchFamily="34" charset="0"/>
              </a:rPr>
              <a:t>A: </a:t>
            </a:r>
            <a:r>
              <a:rPr lang="en-US" sz="1000" dirty="0">
                <a:latin typeface="Rock Sans" pitchFamily="34" charset="0"/>
              </a:rPr>
              <a:t>All out-of-policy business expenses are to be immediately reimbursed to NBCU through the </a:t>
            </a:r>
            <a:r>
              <a:rPr lang="en-US" sz="1000" dirty="0">
                <a:latin typeface="Rock Sans" pitchFamily="34" charset="0"/>
                <a:hlinkClick r:id="rId2"/>
              </a:rPr>
              <a:t>Online Payment System</a:t>
            </a:r>
            <a:r>
              <a:rPr lang="en-US" sz="1000" dirty="0">
                <a:latin typeface="Rock Sans" pitchFamily="34" charset="0"/>
              </a:rPr>
              <a:t>. </a:t>
            </a:r>
            <a:endParaRPr lang="en-US" sz="1000" b="1" dirty="0">
              <a:latin typeface="Rock Sans" pitchFamily="34" charset="0"/>
            </a:endParaRPr>
          </a:p>
          <a:p>
            <a:endParaRPr lang="en-US" sz="1000" dirty="0">
              <a:latin typeface="Rock Sans" pitchFamily="34" charset="0"/>
            </a:endParaRPr>
          </a:p>
          <a:p>
            <a:r>
              <a:rPr lang="en-US" sz="1000" b="1" dirty="0">
                <a:latin typeface="Rock Sans" pitchFamily="34" charset="0"/>
              </a:rPr>
              <a:t>Q: When is the deadline to submit my expense reports? </a:t>
            </a:r>
            <a:endParaRPr lang="en-US" sz="1000" dirty="0">
              <a:latin typeface="Rock Sans" pitchFamily="34" charset="0"/>
            </a:endParaRPr>
          </a:p>
          <a:p>
            <a:r>
              <a:rPr lang="en-US" sz="1000" b="1" dirty="0">
                <a:latin typeface="Rock Sans" pitchFamily="34" charset="0"/>
              </a:rPr>
              <a:t>A: </a:t>
            </a:r>
            <a:r>
              <a:rPr lang="en-US" sz="1000" dirty="0">
                <a:latin typeface="Rock Sans" pitchFamily="34" charset="0"/>
              </a:rPr>
              <a:t>Expenses must be submitted within 30 days of transaction date and must be approved by your supervisor within 60 days of the transaction date.  If you do not meet these deadlines, then you will be at risk of having your card suspended.</a:t>
            </a:r>
          </a:p>
          <a:p>
            <a:endParaRPr lang="en-US" sz="1000" dirty="0">
              <a:latin typeface="Rock Sans" pitchFamily="34" charset="0"/>
            </a:endParaRPr>
          </a:p>
          <a:p>
            <a:r>
              <a:rPr lang="en-US" sz="1000" b="1" dirty="0">
                <a:latin typeface="Rock Sans" pitchFamily="34" charset="0"/>
              </a:rPr>
              <a:t>Q: Are personal expenses allowed on my Corporate Card?</a:t>
            </a:r>
            <a:endParaRPr lang="en-US" sz="1000" dirty="0">
              <a:latin typeface="Rock Sans" pitchFamily="34" charset="0"/>
            </a:endParaRPr>
          </a:p>
          <a:p>
            <a:r>
              <a:rPr lang="en-US" sz="1000" b="1" dirty="0">
                <a:latin typeface="Rock Sans" pitchFamily="34" charset="0"/>
              </a:rPr>
              <a:t>A: </a:t>
            </a:r>
            <a:r>
              <a:rPr lang="en-US" sz="1000" dirty="0">
                <a:latin typeface="Rock Sans" pitchFamily="34" charset="0"/>
              </a:rPr>
              <a:t>No, do not use the Corporate T&amp;E card for personal expenses. The purpose of the Corporate T&amp;E card is to enable payments for business-related expenses. If you excessively charge personal expenses on your Corporate T&amp;E card, then you are at risk of having your card suspended/cancelled. </a:t>
            </a:r>
          </a:p>
          <a:p>
            <a:endParaRPr lang="en-US" sz="1000" dirty="0">
              <a:latin typeface="Rock Sans" pitchFamily="34" charset="0"/>
            </a:endParaRPr>
          </a:p>
          <a:p>
            <a:r>
              <a:rPr lang="en-US" sz="1000" b="1" dirty="0">
                <a:latin typeface="Rock Sans" pitchFamily="34" charset="0"/>
              </a:rPr>
              <a:t>Q: My Corporate T&amp;E Card is currently suspended, but I have to travel for business, can I pay with my personal form of payment and submit for reimbursement in Concur? </a:t>
            </a:r>
          </a:p>
          <a:p>
            <a:r>
              <a:rPr lang="en-US" sz="1000" b="1" dirty="0">
                <a:latin typeface="Rock Sans" pitchFamily="34" charset="0"/>
              </a:rPr>
              <a:t>A.</a:t>
            </a:r>
            <a:r>
              <a:rPr lang="en-US" sz="1000" dirty="0">
                <a:latin typeface="Rock Sans" pitchFamily="34" charset="0"/>
              </a:rPr>
              <a:t> No, all aged expenses over 60 days that are triggering the suspension must be submitted in Concur ASAP and approved by your Manager. Once your Manager approves, your Corporate T&amp;E card will be auto-reinstated within 2 business days.   </a:t>
            </a:r>
          </a:p>
          <a:p>
            <a:endParaRPr lang="en-US" sz="1000" dirty="0">
              <a:latin typeface="Rock Sans" pitchFamily="34" charset="0"/>
            </a:endParaRPr>
          </a:p>
          <a:p>
            <a:r>
              <a:rPr lang="en-US" sz="1000" b="1" dirty="0">
                <a:latin typeface="Rock Sans" pitchFamily="34" charset="0"/>
              </a:rPr>
              <a:t>Q: How do I book my travel arrangements? </a:t>
            </a:r>
            <a:endParaRPr lang="en-US" sz="1000" dirty="0">
              <a:latin typeface="Rock Sans" pitchFamily="34" charset="0"/>
            </a:endParaRPr>
          </a:p>
          <a:p>
            <a:r>
              <a:rPr lang="en-US" sz="1000" b="1" dirty="0">
                <a:latin typeface="Rock Sans" pitchFamily="34" charset="0"/>
              </a:rPr>
              <a:t>A: </a:t>
            </a:r>
            <a:r>
              <a:rPr lang="en-US" sz="1000" dirty="0">
                <a:latin typeface="Rock Sans" pitchFamily="34" charset="0"/>
              </a:rPr>
              <a:t>You should book all travel arrangements through </a:t>
            </a:r>
            <a:r>
              <a:rPr lang="en-US" sz="1000" dirty="0">
                <a:latin typeface="Rock Sans" pitchFamily="34" charset="0"/>
                <a:hlinkClick r:id="rId3"/>
              </a:rPr>
              <a:t>Concur</a:t>
            </a:r>
            <a:r>
              <a:rPr lang="en-US" sz="1000" dirty="0">
                <a:latin typeface="Rock Sans" pitchFamily="34" charset="0"/>
              </a:rPr>
              <a:t> or contact BCD Travel (available 24/7) directly at (US) 855-844-6228 / (Outside US)  818-487-0933. Personal travel is prohibited. </a:t>
            </a:r>
          </a:p>
          <a:p>
            <a:endParaRPr lang="en-US" sz="1000" dirty="0">
              <a:latin typeface="Rock Sans" pitchFamily="34" charset="0"/>
            </a:endParaRPr>
          </a:p>
          <a:p>
            <a:r>
              <a:rPr lang="en-US" sz="1000" b="1" dirty="0">
                <a:latin typeface="Rock Sans" pitchFamily="34" charset="0"/>
              </a:rPr>
              <a:t>Q: Where do I go with questions about my expense report or Corporate Card?</a:t>
            </a:r>
            <a:endParaRPr lang="en-US" sz="1000" dirty="0">
              <a:latin typeface="Rock Sans" pitchFamily="34" charset="0"/>
            </a:endParaRPr>
          </a:p>
          <a:p>
            <a:r>
              <a:rPr lang="en-US" sz="1000" b="1" dirty="0">
                <a:latin typeface="Rock Sans" pitchFamily="34" charset="0"/>
              </a:rPr>
              <a:t>A: </a:t>
            </a:r>
            <a:r>
              <a:rPr lang="en-US" sz="1000" dirty="0">
                <a:latin typeface="Rock Sans" pitchFamily="34" charset="0"/>
              </a:rPr>
              <a:t>Please email the T&amp;E Admin desk at </a:t>
            </a:r>
            <a:r>
              <a:rPr lang="en-US" sz="1000" dirty="0">
                <a:latin typeface="Rock Sans" pitchFamily="34" charset="0"/>
                <a:hlinkClick r:id="rId4"/>
              </a:rPr>
              <a:t>Travel.Admin@nbcuni.com</a:t>
            </a:r>
            <a:r>
              <a:rPr lang="en-US" sz="1000" dirty="0">
                <a:latin typeface="Rock Sans" pitchFamily="34" charset="0"/>
              </a:rPr>
              <a:t>. In the UK, please contact </a:t>
            </a:r>
            <a:r>
              <a:rPr lang="en-US" sz="1000" dirty="0">
                <a:latin typeface="Rock Sans" pitchFamily="34" charset="0"/>
                <a:hlinkClick r:id="rId5"/>
              </a:rPr>
              <a:t>uktravelhelpdesk@nbcuni.com</a:t>
            </a:r>
            <a:r>
              <a:rPr lang="en-US" sz="1000" dirty="0">
                <a:latin typeface="Rock Sans" pitchFamily="34" charset="0"/>
              </a:rPr>
              <a:t>. Also, please contact </a:t>
            </a:r>
            <a:r>
              <a:rPr lang="en-US" sz="1000" b="1" dirty="0">
                <a:latin typeface="Rock Sans" pitchFamily="34" charset="0"/>
              </a:rPr>
              <a:t>Concur Help (24/7 Support) </a:t>
            </a:r>
            <a:r>
              <a:rPr lang="en-US" sz="1000" dirty="0">
                <a:latin typeface="Rock Sans" pitchFamily="34" charset="0"/>
              </a:rPr>
              <a:t>at 866-793-4040. </a:t>
            </a:r>
          </a:p>
          <a:p>
            <a:endParaRPr lang="en-US" sz="1000" dirty="0">
              <a:latin typeface="Rock Sans" pitchFamily="34" charset="0"/>
            </a:endParaRPr>
          </a:p>
          <a:p>
            <a:r>
              <a:rPr lang="en-US" sz="1000" b="1" dirty="0">
                <a:latin typeface="Rock Sans" pitchFamily="34" charset="0"/>
              </a:rPr>
              <a:t>Q: What do I do if I have a fraudulent charge, duplicate charge, or a lost card?</a:t>
            </a:r>
          </a:p>
          <a:p>
            <a:r>
              <a:rPr lang="en-US" sz="1000" dirty="0">
                <a:latin typeface="Rock Sans" pitchFamily="34" charset="0"/>
              </a:rPr>
              <a:t>A: Please contact Citibank at 800-248-4553 to report the fraud as soon as possible.  Also, classify the transactions as “Fraud” or “In Dispute” within your Concur expense report.</a:t>
            </a:r>
          </a:p>
          <a:p>
            <a:endParaRPr lang="en-US" sz="1000" dirty="0">
              <a:latin typeface="Rock Sans" pitchFamily="34" charset="0"/>
            </a:endParaRPr>
          </a:p>
        </p:txBody>
      </p:sp>
      <p:pic>
        <p:nvPicPr>
          <p:cNvPr id="8" name="Picture 7">
            <a:extLst>
              <a:ext uri="{FF2B5EF4-FFF2-40B4-BE49-F238E27FC236}">
                <a16:creationId xmlns:a16="http://schemas.microsoft.com/office/drawing/2014/main" id="{2E826907-CF25-7951-5B06-0378B05D1D14}"/>
              </a:ext>
            </a:extLst>
          </p:cNvPr>
          <p:cNvPicPr>
            <a:picLocks noChangeAspect="1"/>
          </p:cNvPicPr>
          <p:nvPr/>
        </p:nvPicPr>
        <p:blipFill>
          <a:blip r:embed="rId6"/>
          <a:stretch>
            <a:fillRect/>
          </a:stretch>
        </p:blipFill>
        <p:spPr>
          <a:xfrm>
            <a:off x="8077200" y="110429"/>
            <a:ext cx="914400" cy="569847"/>
          </a:xfrm>
          <a:prstGeom prst="rect">
            <a:avLst/>
          </a:prstGeom>
        </p:spPr>
      </p:pic>
      <p:pic>
        <p:nvPicPr>
          <p:cNvPr id="7" name="Picture 6">
            <a:extLst>
              <a:ext uri="{FF2B5EF4-FFF2-40B4-BE49-F238E27FC236}">
                <a16:creationId xmlns:a16="http://schemas.microsoft.com/office/drawing/2014/main" id="{FF074114-2697-7B67-00A7-4087E82DCE96}"/>
              </a:ext>
            </a:extLst>
          </p:cNvPr>
          <p:cNvPicPr>
            <a:picLocks noChangeAspect="1"/>
          </p:cNvPicPr>
          <p:nvPr/>
        </p:nvPicPr>
        <p:blipFill>
          <a:blip r:embed="rId7"/>
          <a:stretch>
            <a:fillRect/>
          </a:stretch>
        </p:blipFill>
        <p:spPr>
          <a:xfrm>
            <a:off x="152400" y="6400800"/>
            <a:ext cx="315686" cy="218084"/>
          </a:xfrm>
          <a:prstGeom prst="rect">
            <a:avLst/>
          </a:prstGeom>
        </p:spPr>
      </p:pic>
      <p:sp>
        <p:nvSpPr>
          <p:cNvPr id="9" name="TextBox 8">
            <a:extLst>
              <a:ext uri="{FF2B5EF4-FFF2-40B4-BE49-F238E27FC236}">
                <a16:creationId xmlns:a16="http://schemas.microsoft.com/office/drawing/2014/main" id="{CA6A5140-4838-D933-3D42-0D5FF31AF3D1}"/>
              </a:ext>
            </a:extLst>
          </p:cNvPr>
          <p:cNvSpPr txBox="1"/>
          <p:nvPr/>
        </p:nvSpPr>
        <p:spPr>
          <a:xfrm>
            <a:off x="5443" y="6579303"/>
            <a:ext cx="838200" cy="215444"/>
          </a:xfrm>
          <a:prstGeom prst="rect">
            <a:avLst/>
          </a:prstGeom>
          <a:noFill/>
          <a:ln>
            <a:noFill/>
          </a:ln>
        </p:spPr>
        <p:txBody>
          <a:bodyPr wrap="square" rtlCol="0">
            <a:spAutoFit/>
          </a:bodyPr>
          <a:lstStyle/>
          <a:p>
            <a:r>
              <a:rPr lang="en-US" sz="800" b="1" dirty="0"/>
              <a:t>NBC News</a:t>
            </a:r>
          </a:p>
        </p:txBody>
      </p:sp>
    </p:spTree>
    <p:extLst>
      <p:ext uri="{BB962C8B-B14F-4D97-AF65-F5344CB8AC3E}">
        <p14:creationId xmlns:p14="http://schemas.microsoft.com/office/powerpoint/2010/main" val="1691916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015E21-5F4E-BFFB-CE7F-2C7290062281}"/>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3C71E49-75A0-6D42-4DA2-418D41C05053}"/>
              </a:ext>
            </a:extLst>
          </p:cNvPr>
          <p:cNvSpPr>
            <a:spLocks noGrp="1"/>
          </p:cNvSpPr>
          <p:nvPr>
            <p:ph type="sldNum" sz="quarter" idx="12"/>
          </p:nvPr>
        </p:nvSpPr>
        <p:spPr/>
        <p:txBody>
          <a:bodyPr/>
          <a:lstStyle/>
          <a:p>
            <a:fld id="{E002CC60-4B63-4052-8FFB-1C9700391EA7}" type="slidenum">
              <a:rPr lang="en-US" smtClean="0"/>
              <a:t>6</a:t>
            </a:fld>
            <a:endParaRPr lang="en-US"/>
          </a:p>
        </p:txBody>
      </p:sp>
      <p:sp>
        <p:nvSpPr>
          <p:cNvPr id="2" name="Title 5">
            <a:extLst>
              <a:ext uri="{FF2B5EF4-FFF2-40B4-BE49-F238E27FC236}">
                <a16:creationId xmlns:a16="http://schemas.microsoft.com/office/drawing/2014/main" id="{4B8E7001-1E8F-6BC2-F6C3-595C4063113B}"/>
              </a:ext>
            </a:extLst>
          </p:cNvPr>
          <p:cNvSpPr>
            <a:spLocks noGrp="1"/>
          </p:cNvSpPr>
          <p:nvPr>
            <p:ph type="title"/>
          </p:nvPr>
        </p:nvSpPr>
        <p:spPr>
          <a:xfrm>
            <a:off x="76200" y="59960"/>
            <a:ext cx="7391400" cy="486491"/>
          </a:xfrm>
        </p:spPr>
        <p:txBody>
          <a:bodyPr>
            <a:noAutofit/>
          </a:bodyPr>
          <a:lstStyle/>
          <a:p>
            <a:pPr algn="l"/>
            <a:r>
              <a:rPr lang="en-US" sz="2400" b="1" dirty="0">
                <a:solidFill>
                  <a:srgbClr val="7030A0"/>
                </a:solidFill>
                <a:latin typeface="Rock Sans" pitchFamily="34" charset="0"/>
              </a:rPr>
              <a:t>II. Air Travel</a:t>
            </a:r>
          </a:p>
        </p:txBody>
      </p:sp>
      <p:sp>
        <p:nvSpPr>
          <p:cNvPr id="3" name="TextBox 2">
            <a:extLst>
              <a:ext uri="{FF2B5EF4-FFF2-40B4-BE49-F238E27FC236}">
                <a16:creationId xmlns:a16="http://schemas.microsoft.com/office/drawing/2014/main" id="{AFC26F83-A895-6629-6DB2-39A7945372EE}"/>
              </a:ext>
            </a:extLst>
          </p:cNvPr>
          <p:cNvSpPr txBox="1"/>
          <p:nvPr/>
        </p:nvSpPr>
        <p:spPr>
          <a:xfrm>
            <a:off x="76200" y="708547"/>
            <a:ext cx="8686800" cy="5593839"/>
          </a:xfrm>
          <a:prstGeom prst="rect">
            <a:avLst/>
          </a:prstGeom>
          <a:noFill/>
        </p:spPr>
        <p:txBody>
          <a:bodyPr wrap="square" lIns="91440" tIns="45720" rIns="91440" bIns="45720" rtlCol="0" anchor="t">
            <a:spAutoFit/>
          </a:bodyPr>
          <a:lstStyle/>
          <a:p>
            <a:r>
              <a:rPr lang="en-US" sz="1150" b="1" dirty="0">
                <a:latin typeface="Rock Sans" pitchFamily="34" charset="0"/>
              </a:rPr>
              <a:t>Q: What is the preferred mode of air travel?</a:t>
            </a:r>
            <a:endParaRPr lang="en-US" sz="1150" dirty="0">
              <a:latin typeface="Rock Sans" pitchFamily="34" charset="0"/>
            </a:endParaRPr>
          </a:p>
          <a:p>
            <a:r>
              <a:rPr lang="en-US" sz="1150" b="1" dirty="0">
                <a:latin typeface="Rock Sans" pitchFamily="34" charset="0"/>
              </a:rPr>
              <a:t>A: </a:t>
            </a:r>
            <a:r>
              <a:rPr lang="en-US" sz="1150" dirty="0">
                <a:latin typeface="Rock Sans" pitchFamily="34" charset="0"/>
              </a:rPr>
              <a:t>Coach is the cabin which should be used, unless the flight is longer than 6 hours. Flights longer than 6 hours are eligible to upgrade one cabin (i.e., Coach to Premium Economy).  </a:t>
            </a:r>
            <a:br>
              <a:rPr lang="en-US" sz="1150" dirty="0">
                <a:latin typeface="Rock Sans" pitchFamily="34" charset="0"/>
              </a:rPr>
            </a:br>
            <a:r>
              <a:rPr lang="en-US" sz="1150" dirty="0">
                <a:latin typeface="Rock Sans" pitchFamily="34" charset="0"/>
              </a:rPr>
              <a:t>Coach class is required for ALL Domestic flights (excluding Hawaii and Alaska), regardless of title. </a:t>
            </a:r>
            <a:br>
              <a:rPr lang="en-US" sz="1150" dirty="0">
                <a:latin typeface="Rock Sans" pitchFamily="34" charset="0"/>
              </a:rPr>
            </a:br>
            <a:r>
              <a:rPr lang="en-US" sz="1150" dirty="0">
                <a:latin typeface="Rock Sans" pitchFamily="34" charset="0"/>
              </a:rPr>
              <a:t>International flights (including Hawaii and Alaska) greater than 6 hours are eligible to upgrade one cabin to Premium Economy, when available. </a:t>
            </a:r>
            <a:r>
              <a:rPr lang="en-US" sz="1150" b="1" dirty="0">
                <a:latin typeface="Rock Sans" pitchFamily="34" charset="0"/>
              </a:rPr>
              <a:t>Premium economy is required when available</a:t>
            </a:r>
            <a:r>
              <a:rPr lang="en-US" sz="1150" dirty="0">
                <a:latin typeface="Rock Sans" pitchFamily="34" charset="0"/>
              </a:rPr>
              <a:t>, otherwise business class is permitted. There is a pre-defined population of employees who are eligible to travel in higher flight classes for all flights – this population will be notified separately by HR.</a:t>
            </a:r>
          </a:p>
          <a:p>
            <a:endParaRPr lang="en-US" sz="1150" dirty="0">
              <a:latin typeface="Rock Sans" pitchFamily="34" charset="0"/>
            </a:endParaRPr>
          </a:p>
          <a:p>
            <a:r>
              <a:rPr lang="en-US" sz="1150" b="1" dirty="0">
                <a:latin typeface="Rock Sans" pitchFamily="34" charset="0"/>
              </a:rPr>
              <a:t>Q: If I travel with an executive who travels at a higher flight class than I do, am I entitled to an upgrade? </a:t>
            </a:r>
            <a:endParaRPr lang="en-US" sz="1150" dirty="0">
              <a:latin typeface="Rock Sans" pitchFamily="34" charset="0"/>
            </a:endParaRPr>
          </a:p>
          <a:p>
            <a:r>
              <a:rPr lang="en-US" sz="1150" b="1" dirty="0">
                <a:latin typeface="Rock Sans" pitchFamily="34" charset="0"/>
              </a:rPr>
              <a:t>A: </a:t>
            </a:r>
            <a:r>
              <a:rPr lang="en-US" sz="1150" dirty="0">
                <a:latin typeface="Rock Sans" pitchFamily="34" charset="0"/>
              </a:rPr>
              <a:t>You will always be required to fly in the flight class you are designated in, regardless of your travel companion. </a:t>
            </a:r>
          </a:p>
          <a:p>
            <a:endParaRPr lang="en-US" sz="1150" dirty="0">
              <a:latin typeface="Rock Sans" pitchFamily="34" charset="0"/>
            </a:endParaRPr>
          </a:p>
          <a:p>
            <a:r>
              <a:rPr lang="en-US" sz="1150" b="1" dirty="0">
                <a:latin typeface="Rock Sans" pitchFamily="34" charset="0"/>
              </a:rPr>
              <a:t>Q: If the flight only offers Standard Coach and First Class, but I am entitled to “Business” class, am I allowed to upgrade? </a:t>
            </a:r>
            <a:endParaRPr lang="en-US" sz="1150" dirty="0">
              <a:latin typeface="Rock Sans" pitchFamily="34" charset="0"/>
            </a:endParaRPr>
          </a:p>
          <a:p>
            <a:r>
              <a:rPr lang="en-US" sz="1150" b="1" dirty="0">
                <a:latin typeface="Rock Sans" pitchFamily="34" charset="0"/>
              </a:rPr>
              <a:t>A: </a:t>
            </a:r>
            <a:r>
              <a:rPr lang="en-US" sz="1150" dirty="0">
                <a:latin typeface="Rock Sans" pitchFamily="34" charset="0"/>
              </a:rPr>
              <a:t>If it is a “two cabin” plane and you are entitled to Business class, you can upgrade one level up from Standard Coach, which may be labeled as “First Class” by the airline.</a:t>
            </a:r>
          </a:p>
          <a:p>
            <a:endParaRPr lang="en-US" sz="1150" b="1" dirty="0">
              <a:latin typeface="Rock Sans" pitchFamily="34" charset="0"/>
            </a:endParaRPr>
          </a:p>
          <a:p>
            <a:r>
              <a:rPr lang="en-US" sz="1150" b="1" dirty="0">
                <a:latin typeface="Rock Sans" pitchFamily="34" charset="0"/>
              </a:rPr>
              <a:t>Q: Can I use personal miles to upgrade? </a:t>
            </a:r>
            <a:endParaRPr lang="en-US" sz="1150" dirty="0">
              <a:latin typeface="Rock Sans" pitchFamily="34" charset="0"/>
            </a:endParaRPr>
          </a:p>
          <a:p>
            <a:r>
              <a:rPr lang="en-US" sz="1150" b="1" dirty="0">
                <a:latin typeface="Rock Sans" pitchFamily="34" charset="0"/>
              </a:rPr>
              <a:t>A: </a:t>
            </a:r>
            <a:r>
              <a:rPr lang="en-US" sz="1150" dirty="0">
                <a:latin typeface="Rock Sans" pitchFamily="34" charset="0"/>
              </a:rPr>
              <a:t>Yes. However, you will need to call BCD Travel at 855-844-6228 (US) or 818-487-0933 (Outside US) to book your reservation/book your travel. Once booked through BCD Travel, you must call the airline </a:t>
            </a:r>
            <a:r>
              <a:rPr lang="en-US" sz="1150" b="1" dirty="0">
                <a:latin typeface="Rock Sans" pitchFamily="34" charset="0"/>
              </a:rPr>
              <a:t>directly</a:t>
            </a:r>
            <a:r>
              <a:rPr lang="en-US" sz="1150" dirty="0">
                <a:latin typeface="Rock Sans" pitchFamily="34" charset="0"/>
              </a:rPr>
              <a:t> to upgrade your flight using your personal miles.</a:t>
            </a:r>
          </a:p>
          <a:p>
            <a:endParaRPr lang="en-US" sz="1150" b="1" dirty="0">
              <a:latin typeface="Rock Sans" pitchFamily="34" charset="0"/>
            </a:endParaRPr>
          </a:p>
          <a:p>
            <a:r>
              <a:rPr lang="en-US" sz="1150" b="1" dirty="0">
                <a:latin typeface="Rock Sans" pitchFamily="34" charset="0"/>
              </a:rPr>
              <a:t>Q: Can I charge through or be reimbursed for the Wi-Fi on the flight?</a:t>
            </a:r>
            <a:endParaRPr lang="en-US" sz="1150" dirty="0">
              <a:latin typeface="Rock Sans" pitchFamily="34" charset="0"/>
            </a:endParaRPr>
          </a:p>
          <a:p>
            <a:r>
              <a:rPr lang="en-US" sz="1150" b="1" dirty="0">
                <a:latin typeface="Rock Sans" pitchFamily="34" charset="0"/>
              </a:rPr>
              <a:t>A: </a:t>
            </a:r>
            <a:r>
              <a:rPr lang="en-US" sz="1150" dirty="0">
                <a:latin typeface="Rock Sans" pitchFamily="34" charset="0"/>
              </a:rPr>
              <a:t>Yes, Wi-Fi during flights is a reimbursable business expense. However, Airline Wi-Fi subscriptions are not reimbursable. </a:t>
            </a:r>
          </a:p>
          <a:p>
            <a:endParaRPr lang="en-US" sz="1150" dirty="0">
              <a:latin typeface="Rock Sans" pitchFamily="34" charset="0"/>
            </a:endParaRPr>
          </a:p>
          <a:p>
            <a:r>
              <a:rPr lang="en-US" sz="1150" b="1" dirty="0">
                <a:latin typeface="Rock Sans" pitchFamily="34" charset="0"/>
              </a:rPr>
              <a:t>Q: Will the company reimburse the enrollment fee for a security pre-clearance program? </a:t>
            </a:r>
          </a:p>
          <a:p>
            <a:r>
              <a:rPr lang="en-US" sz="1150" b="1" dirty="0">
                <a:latin typeface="Rock Sans"/>
              </a:rPr>
              <a:t>A: </a:t>
            </a:r>
            <a:r>
              <a:rPr lang="en-US" sz="1150" dirty="0">
                <a:latin typeface="Rock Sans"/>
              </a:rPr>
              <a:t>NBCU will reimburse your cost for </a:t>
            </a:r>
            <a:r>
              <a:rPr lang="en-US" sz="1150" b="1" dirty="0">
                <a:latin typeface="Rock Sans"/>
              </a:rPr>
              <a:t>ONE</a:t>
            </a:r>
            <a:r>
              <a:rPr lang="en-US" sz="1150" dirty="0">
                <a:latin typeface="Rock Sans"/>
              </a:rPr>
              <a:t> program (Global Entry, TSA Precheck, OR CLEAR) if you are a frequent traveler (six or more flights during a rolling 12 month period). If your current/future assignment will require extensive travel, you may request reimbursement if your manager approves. Once approved, your manager must send an email to </a:t>
            </a:r>
            <a:r>
              <a:rPr lang="en-US" sz="1150" dirty="0">
                <a:latin typeface="Rock Sans"/>
                <a:hlinkClick r:id="rId2"/>
              </a:rPr>
              <a:t>Travel.Admin@nbcuni.com</a:t>
            </a:r>
            <a:r>
              <a:rPr lang="en-US" sz="1150" dirty="0">
                <a:latin typeface="Rock Sans"/>
              </a:rPr>
              <a:t>. </a:t>
            </a:r>
          </a:p>
          <a:p>
            <a:endParaRPr lang="en-US" sz="1150" dirty="0">
              <a:highlight>
                <a:srgbClr val="FFFF00"/>
              </a:highlight>
              <a:latin typeface="Rock Sans"/>
            </a:endParaRPr>
          </a:p>
          <a:p>
            <a:r>
              <a:rPr lang="en-US" sz="1150" b="1" dirty="0">
                <a:latin typeface="Rock Sans"/>
              </a:rPr>
              <a:t>Q: Can I book in the airline app/airline website directly if I found cheaper rates for flights? </a:t>
            </a:r>
            <a:br>
              <a:rPr lang="en-US" sz="1150" dirty="0">
                <a:latin typeface="Rock Sans"/>
              </a:rPr>
            </a:br>
            <a:r>
              <a:rPr lang="en-US" sz="1150" b="1" dirty="0">
                <a:latin typeface="Rock Sans"/>
              </a:rPr>
              <a:t>A</a:t>
            </a:r>
            <a:r>
              <a:rPr lang="en-US" sz="1150" dirty="0">
                <a:latin typeface="Rock Sans"/>
              </a:rPr>
              <a:t>: No, you are required to book using your Corporate Card through </a:t>
            </a:r>
            <a:r>
              <a:rPr lang="en-US" sz="1150" dirty="0">
                <a:latin typeface="Rock Sans"/>
                <a:hlinkClick r:id="rId3"/>
              </a:rPr>
              <a:t>Concur/BCD Travel</a:t>
            </a:r>
            <a:r>
              <a:rPr lang="en-US" sz="1150" dirty="0">
                <a:latin typeface="Rock Sans"/>
              </a:rPr>
              <a:t>, the Company’s designated travel agency or call the NBCU Travel Agency at 855-844-NBCU (international numbers available via the </a:t>
            </a:r>
            <a:r>
              <a:rPr lang="en-US" sz="1150" dirty="0">
                <a:latin typeface="Rock Sans"/>
                <a:hlinkClick r:id="rId4"/>
              </a:rPr>
              <a:t>NBCU Travel website</a:t>
            </a:r>
            <a:r>
              <a:rPr lang="en-US" sz="1150" dirty="0">
                <a:latin typeface="Rock Sans"/>
              </a:rPr>
              <a:t>). </a:t>
            </a:r>
          </a:p>
        </p:txBody>
      </p:sp>
      <p:pic>
        <p:nvPicPr>
          <p:cNvPr id="12" name="Picture 11">
            <a:extLst>
              <a:ext uri="{FF2B5EF4-FFF2-40B4-BE49-F238E27FC236}">
                <a16:creationId xmlns:a16="http://schemas.microsoft.com/office/drawing/2014/main" id="{4DDF41F3-0EA8-5EAB-A0F0-C68C8681EDD8}"/>
              </a:ext>
            </a:extLst>
          </p:cNvPr>
          <p:cNvPicPr>
            <a:picLocks noChangeAspect="1"/>
          </p:cNvPicPr>
          <p:nvPr/>
        </p:nvPicPr>
        <p:blipFill>
          <a:blip r:embed="rId5"/>
          <a:stretch>
            <a:fillRect/>
          </a:stretch>
        </p:blipFill>
        <p:spPr>
          <a:xfrm>
            <a:off x="8153400" y="136525"/>
            <a:ext cx="686124" cy="724961"/>
          </a:xfrm>
          <a:prstGeom prst="rect">
            <a:avLst/>
          </a:prstGeom>
        </p:spPr>
      </p:pic>
      <p:pic>
        <p:nvPicPr>
          <p:cNvPr id="7" name="Picture 6">
            <a:extLst>
              <a:ext uri="{FF2B5EF4-FFF2-40B4-BE49-F238E27FC236}">
                <a16:creationId xmlns:a16="http://schemas.microsoft.com/office/drawing/2014/main" id="{A1130F4F-0635-2C93-A202-553025A459F3}"/>
              </a:ext>
            </a:extLst>
          </p:cNvPr>
          <p:cNvPicPr>
            <a:picLocks noChangeAspect="1"/>
          </p:cNvPicPr>
          <p:nvPr/>
        </p:nvPicPr>
        <p:blipFill>
          <a:blip r:embed="rId6"/>
          <a:stretch>
            <a:fillRect/>
          </a:stretch>
        </p:blipFill>
        <p:spPr>
          <a:xfrm>
            <a:off x="152400" y="6400800"/>
            <a:ext cx="315686" cy="218084"/>
          </a:xfrm>
          <a:prstGeom prst="rect">
            <a:avLst/>
          </a:prstGeom>
        </p:spPr>
      </p:pic>
      <p:sp>
        <p:nvSpPr>
          <p:cNvPr id="8" name="TextBox 7">
            <a:extLst>
              <a:ext uri="{FF2B5EF4-FFF2-40B4-BE49-F238E27FC236}">
                <a16:creationId xmlns:a16="http://schemas.microsoft.com/office/drawing/2014/main" id="{D6DD9273-1A80-1806-0B2A-C82AB38C6776}"/>
              </a:ext>
            </a:extLst>
          </p:cNvPr>
          <p:cNvSpPr txBox="1"/>
          <p:nvPr/>
        </p:nvSpPr>
        <p:spPr>
          <a:xfrm>
            <a:off x="5443" y="6579303"/>
            <a:ext cx="838200" cy="215444"/>
          </a:xfrm>
          <a:prstGeom prst="rect">
            <a:avLst/>
          </a:prstGeom>
          <a:noFill/>
          <a:ln>
            <a:noFill/>
          </a:ln>
        </p:spPr>
        <p:txBody>
          <a:bodyPr wrap="square" rtlCol="0">
            <a:spAutoFit/>
          </a:bodyPr>
          <a:lstStyle/>
          <a:p>
            <a:r>
              <a:rPr lang="en-US" sz="800" b="1" dirty="0"/>
              <a:t>NBC News</a:t>
            </a:r>
          </a:p>
        </p:txBody>
      </p:sp>
    </p:spTree>
    <p:extLst>
      <p:ext uri="{BB962C8B-B14F-4D97-AF65-F5344CB8AC3E}">
        <p14:creationId xmlns:p14="http://schemas.microsoft.com/office/powerpoint/2010/main" val="8410438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45A472-AE38-92C2-1B5C-CFC97FE8D8B5}"/>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1AACB9B-0FC3-C7C0-7349-74E4E533214D}"/>
              </a:ext>
            </a:extLst>
          </p:cNvPr>
          <p:cNvSpPr>
            <a:spLocks noGrp="1"/>
          </p:cNvSpPr>
          <p:nvPr>
            <p:ph type="sldNum" sz="quarter" idx="12"/>
          </p:nvPr>
        </p:nvSpPr>
        <p:spPr/>
        <p:txBody>
          <a:bodyPr/>
          <a:lstStyle/>
          <a:p>
            <a:fld id="{E002CC60-4B63-4052-8FFB-1C9700391EA7}" type="slidenum">
              <a:rPr lang="en-US" smtClean="0"/>
              <a:t>7</a:t>
            </a:fld>
            <a:endParaRPr lang="en-US"/>
          </a:p>
        </p:txBody>
      </p:sp>
      <p:sp>
        <p:nvSpPr>
          <p:cNvPr id="2" name="Title 5">
            <a:extLst>
              <a:ext uri="{FF2B5EF4-FFF2-40B4-BE49-F238E27FC236}">
                <a16:creationId xmlns:a16="http://schemas.microsoft.com/office/drawing/2014/main" id="{E248E764-5D7D-9D84-C4B0-B0AF07CCDE91}"/>
              </a:ext>
            </a:extLst>
          </p:cNvPr>
          <p:cNvSpPr>
            <a:spLocks noGrp="1"/>
          </p:cNvSpPr>
          <p:nvPr>
            <p:ph type="title"/>
          </p:nvPr>
        </p:nvSpPr>
        <p:spPr>
          <a:xfrm>
            <a:off x="76200" y="63012"/>
            <a:ext cx="6858000" cy="539532"/>
          </a:xfrm>
        </p:spPr>
        <p:txBody>
          <a:bodyPr>
            <a:normAutofit/>
          </a:bodyPr>
          <a:lstStyle/>
          <a:p>
            <a:pPr algn="l"/>
            <a:r>
              <a:rPr lang="en-US" sz="2400" b="1" dirty="0">
                <a:solidFill>
                  <a:srgbClr val="7030A0"/>
                </a:solidFill>
                <a:latin typeface="Rock Sans" pitchFamily="34" charset="0"/>
              </a:rPr>
              <a:t>III. Lodging</a:t>
            </a:r>
          </a:p>
        </p:txBody>
      </p:sp>
      <p:sp>
        <p:nvSpPr>
          <p:cNvPr id="3" name="TextBox 2">
            <a:extLst>
              <a:ext uri="{FF2B5EF4-FFF2-40B4-BE49-F238E27FC236}">
                <a16:creationId xmlns:a16="http://schemas.microsoft.com/office/drawing/2014/main" id="{6181AC72-25C9-0A84-D1D1-FB53FFAE07BC}"/>
              </a:ext>
            </a:extLst>
          </p:cNvPr>
          <p:cNvSpPr txBox="1"/>
          <p:nvPr/>
        </p:nvSpPr>
        <p:spPr>
          <a:xfrm>
            <a:off x="110613" y="764640"/>
            <a:ext cx="8686800" cy="4501232"/>
          </a:xfrm>
          <a:prstGeom prst="rect">
            <a:avLst/>
          </a:prstGeom>
          <a:noFill/>
        </p:spPr>
        <p:txBody>
          <a:bodyPr wrap="square" rtlCol="0">
            <a:spAutoFit/>
          </a:bodyPr>
          <a:lstStyle/>
          <a:p>
            <a:pPr>
              <a:spcBef>
                <a:spcPts val="1125"/>
              </a:spcBef>
            </a:pPr>
            <a:r>
              <a:rPr lang="en-US" sz="1200" b="1" dirty="0">
                <a:latin typeface="Rock Sans" pitchFamily="34" charset="0"/>
              </a:rPr>
              <a:t>Q: Will we be able to stay in the same hotels as we have in the past?  </a:t>
            </a:r>
          </a:p>
          <a:p>
            <a:r>
              <a:rPr lang="en-US" sz="1200" dirty="0">
                <a:latin typeface="Rock Sans" pitchFamily="34" charset="0"/>
              </a:rPr>
              <a:t>A: NBCU has an extensive list of preferred hotels listed in Concur travel. You must use the hotels that are available through Concur (except in the case of specific production or event needs).  Also, accommodations should be for single standard room only. </a:t>
            </a:r>
          </a:p>
          <a:p>
            <a:endParaRPr lang="en-US" sz="1200" b="1" dirty="0">
              <a:latin typeface="Rock Sans" pitchFamily="34" charset="0"/>
            </a:endParaRPr>
          </a:p>
          <a:p>
            <a:r>
              <a:rPr lang="en-US" sz="1200" b="1" dirty="0">
                <a:latin typeface="Rock Sans" pitchFamily="34" charset="0"/>
              </a:rPr>
              <a:t>Q: How do I book hotel travel? </a:t>
            </a:r>
            <a:endParaRPr lang="en-US" sz="1200" dirty="0">
              <a:latin typeface="Rock Sans" pitchFamily="34" charset="0"/>
            </a:endParaRPr>
          </a:p>
          <a:p>
            <a:pPr algn="l"/>
            <a:r>
              <a:rPr lang="en-US" sz="1200" b="1" dirty="0">
                <a:latin typeface="Rock Sans" pitchFamily="34" charset="0"/>
              </a:rPr>
              <a:t>A: </a:t>
            </a:r>
            <a:r>
              <a:rPr lang="en-US" sz="1200" dirty="0">
                <a:latin typeface="Rock Sans" pitchFamily="34" charset="0"/>
              </a:rPr>
              <a:t>Hotel travel must be booked through</a:t>
            </a:r>
            <a:r>
              <a:rPr lang="en-US" sz="1200" dirty="0">
                <a:solidFill>
                  <a:srgbClr val="FF0000"/>
                </a:solidFill>
                <a:latin typeface="Rock Sans" pitchFamily="34" charset="0"/>
              </a:rPr>
              <a:t> </a:t>
            </a:r>
            <a:r>
              <a:rPr lang="en-US" sz="1200" dirty="0">
                <a:latin typeface="Rock Sans" pitchFamily="34" charset="0"/>
                <a:hlinkClick r:id="rId2"/>
              </a:rPr>
              <a:t>Concur</a:t>
            </a:r>
            <a:r>
              <a:rPr lang="en-US" sz="1200" dirty="0">
                <a:latin typeface="Rock Sans" pitchFamily="34" charset="0"/>
              </a:rPr>
              <a:t> or call BCD Travel at (US) 855-844-6228 or (Outside US) 818-487-0933.  </a:t>
            </a:r>
          </a:p>
          <a:p>
            <a:endParaRPr lang="en-US" sz="1200" dirty="0">
              <a:latin typeface="Rock Sans" pitchFamily="34" charset="0"/>
            </a:endParaRPr>
          </a:p>
          <a:p>
            <a:r>
              <a:rPr lang="en-US" sz="1200" b="1" dirty="0">
                <a:latin typeface="Rock Sans" pitchFamily="34" charset="0"/>
              </a:rPr>
              <a:t>Q: Can I purchase a gift for an individual I am staying with in lieu of a hotel stay? </a:t>
            </a:r>
            <a:endParaRPr lang="en-US" sz="1200" dirty="0">
              <a:latin typeface="Rock Sans" pitchFamily="34" charset="0"/>
            </a:endParaRPr>
          </a:p>
          <a:p>
            <a:r>
              <a:rPr lang="en-US" sz="1200" b="1" dirty="0">
                <a:latin typeface="Rock Sans" pitchFamily="34" charset="0"/>
              </a:rPr>
              <a:t>A: </a:t>
            </a:r>
            <a:r>
              <a:rPr lang="en-US" sz="1200" dirty="0">
                <a:latin typeface="Rock Sans" pitchFamily="34" charset="0"/>
              </a:rPr>
              <a:t>Employees are not permitted to be reimbursed for a gift purchased for an individual who houses them while they are traveling for business.</a:t>
            </a:r>
          </a:p>
          <a:p>
            <a:endParaRPr lang="en-US" sz="1200" dirty="0">
              <a:latin typeface="Rock Sans" pitchFamily="34" charset="0"/>
            </a:endParaRPr>
          </a:p>
          <a:p>
            <a:r>
              <a:rPr lang="en-US" sz="1200" b="1" dirty="0">
                <a:latin typeface="Rock Sans" pitchFamily="34" charset="0"/>
              </a:rPr>
              <a:t>Q: What other hotel charges are allowed under our T&amp;E policy?</a:t>
            </a:r>
            <a:endParaRPr lang="en-US" sz="1200" dirty="0">
              <a:latin typeface="Rock Sans" pitchFamily="34" charset="0"/>
            </a:endParaRPr>
          </a:p>
          <a:p>
            <a:r>
              <a:rPr lang="en-US" sz="1200" b="1" dirty="0">
                <a:latin typeface="Rock Sans" pitchFamily="34" charset="0"/>
              </a:rPr>
              <a:t>A: </a:t>
            </a:r>
            <a:r>
              <a:rPr lang="en-US" sz="1200" dirty="0">
                <a:latin typeface="Rock Sans" pitchFamily="34" charset="0"/>
              </a:rPr>
              <a:t>In-room phone charges and Wi-Fi are allowed as long as they are required for business reasons.  Please use NBCU-issued mobile devices whenever possible.  Also, in-room movies are </a:t>
            </a:r>
            <a:r>
              <a:rPr lang="en-US" sz="1200" u="sng" dirty="0">
                <a:latin typeface="Rock Sans" pitchFamily="34" charset="0"/>
              </a:rPr>
              <a:t>not allowed </a:t>
            </a:r>
            <a:r>
              <a:rPr lang="en-US" sz="1200" dirty="0">
                <a:latin typeface="Rock Sans" pitchFamily="34" charset="0"/>
              </a:rPr>
              <a:t>under the T&amp;E policy.</a:t>
            </a:r>
          </a:p>
          <a:p>
            <a:endParaRPr lang="en-US" sz="1200" dirty="0">
              <a:solidFill>
                <a:srgbClr val="FF0000"/>
              </a:solidFill>
              <a:latin typeface="Rock Sans" pitchFamily="34" charset="0"/>
            </a:endParaRPr>
          </a:p>
          <a:p>
            <a:r>
              <a:rPr lang="en-US" sz="1200" b="1" dirty="0">
                <a:latin typeface="Rock Sans" pitchFamily="34" charset="0"/>
              </a:rPr>
              <a:t>Q: Can I book through a 3</a:t>
            </a:r>
            <a:r>
              <a:rPr lang="en-US" sz="1200" b="1" baseline="30000" dirty="0">
                <a:latin typeface="Rock Sans" pitchFamily="34" charset="0"/>
              </a:rPr>
              <a:t>rd</a:t>
            </a:r>
            <a:r>
              <a:rPr lang="en-US" sz="1200" b="1" dirty="0">
                <a:latin typeface="Rock Sans" pitchFamily="34" charset="0"/>
              </a:rPr>
              <a:t> party website like Plum Benefits, Booking.com, Expedia, etc. due to cheaper rates?</a:t>
            </a:r>
          </a:p>
          <a:p>
            <a:r>
              <a:rPr lang="en-US" sz="1200" b="1" dirty="0">
                <a:latin typeface="Rock Sans" pitchFamily="34" charset="0"/>
              </a:rPr>
              <a:t>A: </a:t>
            </a:r>
            <a:r>
              <a:rPr lang="en-US" sz="1200" dirty="0">
                <a:latin typeface="Rock Sans" pitchFamily="34" charset="0"/>
              </a:rPr>
              <a:t>No, use of 3</a:t>
            </a:r>
            <a:r>
              <a:rPr lang="en-US" sz="1200" baseline="30000" dirty="0">
                <a:latin typeface="Rock Sans" pitchFamily="34" charset="0"/>
              </a:rPr>
              <a:t>rd</a:t>
            </a:r>
            <a:r>
              <a:rPr lang="en-US" sz="1200" dirty="0">
                <a:latin typeface="Rock Sans" pitchFamily="34" charset="0"/>
              </a:rPr>
              <a:t> party vendors like Plum Benefits, Booking.com, Tripadvisor, Agoda, Expedia, etc. are prohibited. Book all rooms using </a:t>
            </a:r>
            <a:r>
              <a:rPr lang="en-US" sz="1200" dirty="0">
                <a:latin typeface="Rock Sans" pitchFamily="34" charset="0"/>
                <a:hlinkClick r:id="rId2"/>
              </a:rPr>
              <a:t>Concur</a:t>
            </a:r>
            <a:r>
              <a:rPr lang="en-US" sz="1200" dirty="0">
                <a:solidFill>
                  <a:srgbClr val="FF0000"/>
                </a:solidFill>
                <a:latin typeface="Rock Sans" pitchFamily="34" charset="0"/>
              </a:rPr>
              <a:t> </a:t>
            </a:r>
            <a:r>
              <a:rPr lang="en-US" sz="1200" dirty="0">
                <a:latin typeface="Rock Sans" pitchFamily="34" charset="0"/>
              </a:rPr>
              <a:t>or NBCU’s designated travel agency BCD Travel to ensure traveler safety/standard of care at a competitive rate. </a:t>
            </a:r>
          </a:p>
          <a:p>
            <a:endParaRPr lang="en-US" sz="1200" dirty="0">
              <a:latin typeface="Rock Sans" pitchFamily="34" charset="0"/>
            </a:endParaRPr>
          </a:p>
          <a:p>
            <a:r>
              <a:rPr lang="en-US" sz="1200" b="1" dirty="0">
                <a:latin typeface="Rock Sans"/>
              </a:rPr>
              <a:t>Q: Can I book in the hotel app/hotel website directly if I found cheaper rates? </a:t>
            </a:r>
            <a:br>
              <a:rPr lang="en-US" sz="1200" dirty="0">
                <a:latin typeface="Rock Sans"/>
              </a:rPr>
            </a:br>
            <a:r>
              <a:rPr lang="en-US" sz="1200" b="1" dirty="0">
                <a:latin typeface="Rock Sans"/>
              </a:rPr>
              <a:t>A</a:t>
            </a:r>
            <a:r>
              <a:rPr lang="en-US" sz="1200" dirty="0">
                <a:latin typeface="Rock Sans"/>
              </a:rPr>
              <a:t>: No, you are required to book using your Corporate Card through </a:t>
            </a:r>
            <a:r>
              <a:rPr lang="en-US" sz="1200" dirty="0">
                <a:latin typeface="Rock Sans"/>
                <a:hlinkClick r:id="rId2"/>
              </a:rPr>
              <a:t>Concur/BCD Travel</a:t>
            </a:r>
            <a:r>
              <a:rPr lang="en-US" sz="1200" dirty="0">
                <a:latin typeface="Rock Sans"/>
              </a:rPr>
              <a:t>, the Company’s designated travel agency or call the NBCU Travel Agency at 855-844-NBCU (international numbers available via the </a:t>
            </a:r>
            <a:r>
              <a:rPr lang="en-US" sz="1200" dirty="0">
                <a:latin typeface="Rock Sans"/>
                <a:hlinkClick r:id="rId3"/>
              </a:rPr>
              <a:t>NBCU Travel website</a:t>
            </a:r>
            <a:r>
              <a:rPr lang="en-US" sz="1200" dirty="0">
                <a:latin typeface="Rock Sans"/>
              </a:rPr>
              <a:t>). </a:t>
            </a:r>
          </a:p>
        </p:txBody>
      </p:sp>
      <p:pic>
        <p:nvPicPr>
          <p:cNvPr id="8" name="Picture 7">
            <a:extLst>
              <a:ext uri="{FF2B5EF4-FFF2-40B4-BE49-F238E27FC236}">
                <a16:creationId xmlns:a16="http://schemas.microsoft.com/office/drawing/2014/main" id="{B628C207-353E-50D8-D155-251D044D804F}"/>
              </a:ext>
            </a:extLst>
          </p:cNvPr>
          <p:cNvPicPr>
            <a:picLocks noChangeAspect="1"/>
          </p:cNvPicPr>
          <p:nvPr/>
        </p:nvPicPr>
        <p:blipFill>
          <a:blip r:embed="rId4"/>
          <a:stretch>
            <a:fillRect/>
          </a:stretch>
        </p:blipFill>
        <p:spPr>
          <a:xfrm>
            <a:off x="8041146" y="136525"/>
            <a:ext cx="756267" cy="770272"/>
          </a:xfrm>
          <a:prstGeom prst="rect">
            <a:avLst/>
          </a:prstGeom>
        </p:spPr>
      </p:pic>
      <p:pic>
        <p:nvPicPr>
          <p:cNvPr id="7" name="Picture 6">
            <a:extLst>
              <a:ext uri="{FF2B5EF4-FFF2-40B4-BE49-F238E27FC236}">
                <a16:creationId xmlns:a16="http://schemas.microsoft.com/office/drawing/2014/main" id="{8D2AB0E6-9660-44C9-B51C-BA139B3F6409}"/>
              </a:ext>
            </a:extLst>
          </p:cNvPr>
          <p:cNvPicPr>
            <a:picLocks noChangeAspect="1"/>
          </p:cNvPicPr>
          <p:nvPr/>
        </p:nvPicPr>
        <p:blipFill>
          <a:blip r:embed="rId5"/>
          <a:stretch>
            <a:fillRect/>
          </a:stretch>
        </p:blipFill>
        <p:spPr>
          <a:xfrm>
            <a:off x="152400" y="6400800"/>
            <a:ext cx="315686" cy="218084"/>
          </a:xfrm>
          <a:prstGeom prst="rect">
            <a:avLst/>
          </a:prstGeom>
        </p:spPr>
      </p:pic>
      <p:sp>
        <p:nvSpPr>
          <p:cNvPr id="9" name="TextBox 8">
            <a:extLst>
              <a:ext uri="{FF2B5EF4-FFF2-40B4-BE49-F238E27FC236}">
                <a16:creationId xmlns:a16="http://schemas.microsoft.com/office/drawing/2014/main" id="{99289074-C1C5-016D-D231-98C22FAD3FCF}"/>
              </a:ext>
            </a:extLst>
          </p:cNvPr>
          <p:cNvSpPr txBox="1"/>
          <p:nvPr/>
        </p:nvSpPr>
        <p:spPr>
          <a:xfrm>
            <a:off x="5443" y="6579303"/>
            <a:ext cx="838200" cy="215444"/>
          </a:xfrm>
          <a:prstGeom prst="rect">
            <a:avLst/>
          </a:prstGeom>
          <a:noFill/>
          <a:ln>
            <a:noFill/>
          </a:ln>
        </p:spPr>
        <p:txBody>
          <a:bodyPr wrap="square" rtlCol="0">
            <a:spAutoFit/>
          </a:bodyPr>
          <a:lstStyle/>
          <a:p>
            <a:r>
              <a:rPr lang="en-US" sz="800" b="1" dirty="0"/>
              <a:t>NBC News</a:t>
            </a:r>
          </a:p>
        </p:txBody>
      </p:sp>
    </p:spTree>
    <p:extLst>
      <p:ext uri="{BB962C8B-B14F-4D97-AF65-F5344CB8AC3E}">
        <p14:creationId xmlns:p14="http://schemas.microsoft.com/office/powerpoint/2010/main" val="2260962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ECE17C-6748-A576-0AC3-31528BD87473}"/>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788B359-2EB5-472D-DD49-1F2700D041B9}"/>
              </a:ext>
            </a:extLst>
          </p:cNvPr>
          <p:cNvSpPr>
            <a:spLocks noGrp="1"/>
          </p:cNvSpPr>
          <p:nvPr>
            <p:ph type="sldNum" sz="quarter" idx="12"/>
          </p:nvPr>
        </p:nvSpPr>
        <p:spPr/>
        <p:txBody>
          <a:bodyPr/>
          <a:lstStyle/>
          <a:p>
            <a:fld id="{E002CC60-4B63-4052-8FFB-1C9700391EA7}" type="slidenum">
              <a:rPr lang="en-US" smtClean="0"/>
              <a:t>8</a:t>
            </a:fld>
            <a:endParaRPr lang="en-US"/>
          </a:p>
        </p:txBody>
      </p:sp>
      <p:sp>
        <p:nvSpPr>
          <p:cNvPr id="2" name="Title 5">
            <a:extLst>
              <a:ext uri="{FF2B5EF4-FFF2-40B4-BE49-F238E27FC236}">
                <a16:creationId xmlns:a16="http://schemas.microsoft.com/office/drawing/2014/main" id="{794D86F2-C606-452A-9485-3D05B6ED25B6}"/>
              </a:ext>
            </a:extLst>
          </p:cNvPr>
          <p:cNvSpPr>
            <a:spLocks noGrp="1"/>
          </p:cNvSpPr>
          <p:nvPr>
            <p:ph type="title"/>
          </p:nvPr>
        </p:nvSpPr>
        <p:spPr>
          <a:xfrm>
            <a:off x="-1" y="95120"/>
            <a:ext cx="8983579" cy="590679"/>
          </a:xfrm>
        </p:spPr>
        <p:txBody>
          <a:bodyPr>
            <a:normAutofit/>
          </a:bodyPr>
          <a:lstStyle/>
          <a:p>
            <a:pPr algn="l"/>
            <a:r>
              <a:rPr lang="en-US" sz="2400" b="1" dirty="0">
                <a:solidFill>
                  <a:srgbClr val="7030A0"/>
                </a:solidFill>
                <a:latin typeface="Rock Sans" pitchFamily="34" charset="0"/>
              </a:rPr>
              <a:t>IV. Ground Transportation</a:t>
            </a:r>
          </a:p>
        </p:txBody>
      </p:sp>
      <p:sp>
        <p:nvSpPr>
          <p:cNvPr id="3" name="TextBox 2">
            <a:extLst>
              <a:ext uri="{FF2B5EF4-FFF2-40B4-BE49-F238E27FC236}">
                <a16:creationId xmlns:a16="http://schemas.microsoft.com/office/drawing/2014/main" id="{8AF40D0C-AF75-0EF9-572D-C1FAA2450B42}"/>
              </a:ext>
            </a:extLst>
          </p:cNvPr>
          <p:cNvSpPr txBox="1"/>
          <p:nvPr/>
        </p:nvSpPr>
        <p:spPr>
          <a:xfrm>
            <a:off x="119974" y="670056"/>
            <a:ext cx="8534400" cy="5586145"/>
          </a:xfrm>
          <a:prstGeom prst="rect">
            <a:avLst/>
          </a:prstGeom>
          <a:noFill/>
        </p:spPr>
        <p:txBody>
          <a:bodyPr wrap="square" rtlCol="0">
            <a:spAutoFit/>
          </a:bodyPr>
          <a:lstStyle/>
          <a:p>
            <a:r>
              <a:rPr lang="en-US" sz="1050" b="1" dirty="0">
                <a:latin typeface="Rock Sans" pitchFamily="34" charset="0"/>
              </a:rPr>
              <a:t>Q: How do I book car rentals? </a:t>
            </a:r>
            <a:endParaRPr lang="en-US" sz="1050" dirty="0">
              <a:latin typeface="Rock Sans" pitchFamily="34" charset="0"/>
            </a:endParaRPr>
          </a:p>
          <a:p>
            <a:r>
              <a:rPr lang="en-US" sz="1050" b="1" dirty="0">
                <a:latin typeface="Rock Sans" pitchFamily="34" charset="0"/>
              </a:rPr>
              <a:t>A: </a:t>
            </a:r>
            <a:r>
              <a:rPr lang="en-US" sz="1050" dirty="0">
                <a:latin typeface="Rock Sans" pitchFamily="34" charset="0"/>
              </a:rPr>
              <a:t>Car rentals must be booked through </a:t>
            </a:r>
            <a:r>
              <a:rPr lang="en-US" sz="1050" dirty="0">
                <a:latin typeface="Rock Sans" pitchFamily="34" charset="0"/>
                <a:hlinkClick r:id="rId3"/>
              </a:rPr>
              <a:t>Concur/BCD Travel</a:t>
            </a:r>
            <a:r>
              <a:rPr lang="en-US" sz="1050" dirty="0">
                <a:latin typeface="Rock Sans" pitchFamily="34" charset="0"/>
              </a:rPr>
              <a:t> or call BCD Travel (US) 855-844-6228 or BCD Travel (Outside US)  818-487-0933. Also, the Corporate Card must be used when booking car rentals.  </a:t>
            </a:r>
            <a:endParaRPr lang="en-US" sz="1050" b="1" dirty="0">
              <a:latin typeface="Rock Sans" pitchFamily="34" charset="0"/>
            </a:endParaRPr>
          </a:p>
          <a:p>
            <a:endParaRPr lang="en-US" sz="1050" b="1" dirty="0">
              <a:latin typeface="Rock Sans" pitchFamily="34" charset="0"/>
            </a:endParaRPr>
          </a:p>
          <a:p>
            <a:r>
              <a:rPr lang="en-US" sz="1050" b="1" dirty="0">
                <a:latin typeface="Rock Sans" pitchFamily="34" charset="0"/>
              </a:rPr>
              <a:t>Q: Is there a preferred rental car service that should be used? </a:t>
            </a:r>
            <a:endParaRPr lang="en-US" sz="1050" dirty="0">
              <a:latin typeface="Rock Sans" pitchFamily="34" charset="0"/>
            </a:endParaRPr>
          </a:p>
          <a:p>
            <a:r>
              <a:rPr lang="en-US" sz="1050" b="1" dirty="0">
                <a:latin typeface="Rock Sans" pitchFamily="34" charset="0"/>
              </a:rPr>
              <a:t>A: </a:t>
            </a:r>
            <a:r>
              <a:rPr lang="en-US" sz="1050" dirty="0">
                <a:latin typeface="Rock Sans" pitchFamily="34" charset="0"/>
              </a:rPr>
              <a:t>Yes, Hertz is the preferred provider (if booking with Hertz directly, you must use Corporate Code #50013). In situations where Hertz is not available, NBCU has negotiated rates with National/Enterprise (Corporate Code #XZ17C8R). If both Hertz &amp; National/Enterprise are not available, NBCU has negotiated rates with Avis (Corporate Code #A965500). By using the Corporate Code and paying with the Corporate Card ensures the vehicle rental is properly covered by NBCU insurance programs. </a:t>
            </a:r>
          </a:p>
          <a:p>
            <a:r>
              <a:rPr lang="en-US" sz="1050" dirty="0">
                <a:latin typeface="Rock Sans" pitchFamily="34" charset="0"/>
              </a:rPr>
              <a:t>Please also sign up for </a:t>
            </a:r>
            <a:r>
              <a:rPr lang="en-US" sz="1050" dirty="0">
                <a:solidFill>
                  <a:srgbClr val="0000FF"/>
                </a:solidFill>
                <a:latin typeface="Rock Sans" pitchFamily="34" charset="0"/>
                <a:hlinkClick r:id="rId4">
                  <a:extLst>
                    <a:ext uri="{A12FA001-AC4F-418D-AE19-62706E023703}">
                      <ahyp:hlinkClr xmlns:ahyp="http://schemas.microsoft.com/office/drawing/2018/hyperlinkcolor" val="tx"/>
                    </a:ext>
                  </a:extLst>
                </a:hlinkClick>
              </a:rPr>
              <a:t>Hertz #1 Club Gold Program </a:t>
            </a:r>
            <a:r>
              <a:rPr lang="en-US" sz="1050" dirty="0">
                <a:latin typeface="Rock Sans" pitchFamily="34" charset="0"/>
              </a:rPr>
              <a:t>&amp;</a:t>
            </a:r>
            <a:r>
              <a:rPr lang="en-US" sz="1050" dirty="0">
                <a:solidFill>
                  <a:srgbClr val="FF0000"/>
                </a:solidFill>
                <a:latin typeface="Rock Sans" pitchFamily="34" charset="0"/>
              </a:rPr>
              <a:t> </a:t>
            </a:r>
            <a:r>
              <a:rPr lang="en-US" sz="1050" dirty="0">
                <a:solidFill>
                  <a:srgbClr val="0000FF"/>
                </a:solidFill>
                <a:latin typeface="Rock Sans" pitchFamily="34" charset="0"/>
                <a:hlinkClick r:id="rId5">
                  <a:extLst>
                    <a:ext uri="{A12FA001-AC4F-418D-AE19-62706E023703}">
                      <ahyp:hlinkClr xmlns:ahyp="http://schemas.microsoft.com/office/drawing/2018/hyperlinkcolor" val="tx"/>
                    </a:ext>
                  </a:extLst>
                </a:hlinkClick>
              </a:rPr>
              <a:t>Enterprise/National Emerald Club Program </a:t>
            </a:r>
            <a:r>
              <a:rPr lang="en-US" sz="1050" dirty="0">
                <a:latin typeface="Rock Sans" pitchFamily="34" charset="0"/>
              </a:rPr>
              <a:t>to ensure you receive the NBCU rates and insurance coverage. Once you have the Hertz #1 Club Gold and Enterprise/National Emerald Club membership numbers, add them to your Concur profile. </a:t>
            </a:r>
          </a:p>
          <a:p>
            <a:r>
              <a:rPr lang="en-US" sz="1050" dirty="0">
                <a:highlight>
                  <a:srgbClr val="FF00FF"/>
                </a:highlight>
                <a:latin typeface="Rock Sans" pitchFamily="34" charset="0"/>
              </a:rPr>
              <a:t>  </a:t>
            </a:r>
          </a:p>
          <a:p>
            <a:r>
              <a:rPr lang="en-US" sz="1050" b="1" dirty="0">
                <a:latin typeface="Rock Sans" pitchFamily="34" charset="0"/>
              </a:rPr>
              <a:t>Q: Do I decline the insurance when renting a car?</a:t>
            </a:r>
            <a:endParaRPr lang="en-US" sz="1050" dirty="0">
              <a:latin typeface="Rock Sans" pitchFamily="34" charset="0"/>
            </a:endParaRPr>
          </a:p>
          <a:p>
            <a:pPr lvl="0"/>
            <a:r>
              <a:rPr lang="en-US" sz="1050" b="1" dirty="0">
                <a:latin typeface="Rock Sans" pitchFamily="34" charset="0"/>
              </a:rPr>
              <a:t>A: </a:t>
            </a:r>
            <a:r>
              <a:rPr lang="en-US" sz="1050" dirty="0">
                <a:latin typeface="Rock Sans" pitchFamily="34" charset="0"/>
              </a:rPr>
              <a:t>Yes, when traveling domestically. Booking through preferred vendors and using the Corporate Card ensures the rental vehicle is covered by the Company’s insurance program. Therefore, Loss Damage Waiver (LDW), Personal Accident Insurance, and Fuel Service options should be declined. </a:t>
            </a:r>
          </a:p>
          <a:p>
            <a:endParaRPr lang="en-US" sz="1050" dirty="0">
              <a:latin typeface="Rock Sans" pitchFamily="34" charset="0"/>
            </a:endParaRPr>
          </a:p>
          <a:p>
            <a:r>
              <a:rPr lang="en-US" sz="1050" b="1" dirty="0">
                <a:latin typeface="Rock Sans" pitchFamily="34" charset="0"/>
              </a:rPr>
              <a:t>Q: When should car service be used for business travel? </a:t>
            </a:r>
            <a:endParaRPr lang="en-US" sz="1050" dirty="0">
              <a:latin typeface="Rock Sans" pitchFamily="34" charset="0"/>
            </a:endParaRPr>
          </a:p>
          <a:p>
            <a:r>
              <a:rPr lang="en-US" sz="1050" b="1" dirty="0">
                <a:latin typeface="Rock Sans" pitchFamily="34" charset="0"/>
              </a:rPr>
              <a:t>A: </a:t>
            </a:r>
            <a:r>
              <a:rPr lang="en-US" sz="1050" dirty="0">
                <a:latin typeface="Rock Sans" pitchFamily="34" charset="0"/>
              </a:rPr>
              <a:t>Car service should be used where commonly accepted as an alternate mode of transportation.  </a:t>
            </a:r>
            <a:r>
              <a:rPr lang="en-US" sz="1050" u="sng" dirty="0">
                <a:latin typeface="Rock Sans" pitchFamily="34" charset="0"/>
              </a:rPr>
              <a:t>However, if available, the lowest-cost method (taxi vs. car service) should be used.</a:t>
            </a:r>
          </a:p>
          <a:p>
            <a:r>
              <a:rPr lang="en-US" sz="1050" dirty="0">
                <a:latin typeface="Rock Sans" pitchFamily="34" charset="0"/>
              </a:rPr>
              <a:t> </a:t>
            </a:r>
          </a:p>
          <a:p>
            <a:r>
              <a:rPr lang="en-US" sz="1050" b="1" dirty="0">
                <a:latin typeface="Rock Sans" pitchFamily="34" charset="0"/>
              </a:rPr>
              <a:t>Q: Should black car service be used during regular work schedules? </a:t>
            </a:r>
            <a:endParaRPr lang="en-US" sz="1050" dirty="0">
              <a:latin typeface="Rock Sans" pitchFamily="34" charset="0"/>
            </a:endParaRPr>
          </a:p>
          <a:p>
            <a:r>
              <a:rPr lang="en-US" sz="1050" b="1" dirty="0">
                <a:latin typeface="Rock Sans" pitchFamily="34" charset="0"/>
              </a:rPr>
              <a:t>A: </a:t>
            </a:r>
            <a:r>
              <a:rPr lang="en-US" sz="1050" dirty="0">
                <a:latin typeface="Rock Sans" pitchFamily="34" charset="0"/>
              </a:rPr>
              <a:t>Black</a:t>
            </a:r>
            <a:r>
              <a:rPr lang="en-US" sz="1050" b="1" dirty="0">
                <a:latin typeface="Rock Sans" pitchFamily="34" charset="0"/>
              </a:rPr>
              <a:t> </a:t>
            </a:r>
            <a:r>
              <a:rPr lang="en-US" sz="1050" dirty="0">
                <a:latin typeface="Rock Sans" pitchFamily="34" charset="0"/>
              </a:rPr>
              <a:t>car service should only be used after working a 10-hour shift (Overtime) </a:t>
            </a:r>
            <a:r>
              <a:rPr lang="en-US" sz="1050" u="sng" dirty="0">
                <a:latin typeface="Rock Sans" pitchFamily="34" charset="0"/>
              </a:rPr>
              <a:t>and past </a:t>
            </a:r>
            <a:r>
              <a:rPr lang="en-US" sz="1050" dirty="0">
                <a:latin typeface="Rock Sans" pitchFamily="34" charset="0"/>
              </a:rPr>
              <a:t>9 PM (NYC-Irregular Work Hours) and with Manager pre-approval.  </a:t>
            </a:r>
            <a:r>
              <a:rPr lang="en-US" sz="1050" dirty="0">
                <a:latin typeface="Rock Sans" pitchFamily="34" charset="0"/>
                <a:hlinkClick r:id="rId6"/>
              </a:rPr>
              <a:t>Commutation policy</a:t>
            </a:r>
            <a:r>
              <a:rPr lang="en-US" sz="1050" dirty="0">
                <a:latin typeface="Rock Sans" pitchFamily="34" charset="0"/>
              </a:rPr>
              <a:t> is available for employees who have late night/early morning work shifts in NYC &amp; DC.</a:t>
            </a:r>
            <a:endParaRPr lang="en-US" sz="1050" strike="sngStrike" dirty="0">
              <a:latin typeface="Rock Sans" pitchFamily="34" charset="0"/>
            </a:endParaRPr>
          </a:p>
          <a:p>
            <a:endParaRPr lang="en-US" sz="1050" dirty="0">
              <a:latin typeface="Rock Sans" pitchFamily="34" charset="0"/>
            </a:endParaRPr>
          </a:p>
          <a:p>
            <a:r>
              <a:rPr lang="en-US" sz="1050" b="1" dirty="0">
                <a:latin typeface="Rock Sans" pitchFamily="34" charset="0"/>
              </a:rPr>
              <a:t>Q: I am an administrative assistant, and my supervisor typically uses black car service multiple times a week.  Is it okay to use my Corporate Card for those expenses?</a:t>
            </a:r>
            <a:endParaRPr lang="en-US" sz="1050" dirty="0">
              <a:latin typeface="Rock Sans" pitchFamily="34" charset="0"/>
            </a:endParaRPr>
          </a:p>
          <a:p>
            <a:r>
              <a:rPr lang="en-US" sz="1050" b="1" dirty="0">
                <a:latin typeface="Rock Sans" pitchFamily="34" charset="0"/>
              </a:rPr>
              <a:t>A: </a:t>
            </a:r>
            <a:r>
              <a:rPr lang="en-US" sz="1050" dirty="0">
                <a:latin typeface="Rock Sans" pitchFamily="34" charset="0"/>
              </a:rPr>
              <a:t>No. Those expenses should be charged to your supervisor’s Corporate Card directly. </a:t>
            </a:r>
          </a:p>
          <a:p>
            <a:endParaRPr lang="en-US" sz="1050" dirty="0">
              <a:latin typeface="Rock Sans" pitchFamily="34" charset="0"/>
            </a:endParaRPr>
          </a:p>
          <a:p>
            <a:r>
              <a:rPr lang="en-US" sz="1050" b="1" dirty="0">
                <a:latin typeface="Rock Sans" pitchFamily="34" charset="0"/>
              </a:rPr>
              <a:t>Q: Can I use Uber Business?</a:t>
            </a:r>
          </a:p>
          <a:p>
            <a:r>
              <a:rPr lang="en-US" sz="1050" b="1" dirty="0">
                <a:latin typeface="Rock Sans" pitchFamily="34" charset="0"/>
              </a:rPr>
              <a:t>A</a:t>
            </a:r>
            <a:r>
              <a:rPr lang="en-US" sz="1050" dirty="0">
                <a:latin typeface="Rock Sans" pitchFamily="34" charset="0"/>
              </a:rPr>
              <a:t>: Yes, if you use Uber frequently for business travel, you can connect Uber Business to Concur directly so that transaction details automatically upload to Concur for easier expense processing. </a:t>
            </a:r>
          </a:p>
        </p:txBody>
      </p:sp>
      <p:pic>
        <p:nvPicPr>
          <p:cNvPr id="8" name="Picture 7">
            <a:extLst>
              <a:ext uri="{FF2B5EF4-FFF2-40B4-BE49-F238E27FC236}">
                <a16:creationId xmlns:a16="http://schemas.microsoft.com/office/drawing/2014/main" id="{7E862DF3-7F34-5969-8EB2-D1485C82B8F1}"/>
              </a:ext>
            </a:extLst>
          </p:cNvPr>
          <p:cNvPicPr>
            <a:picLocks noChangeAspect="1"/>
          </p:cNvPicPr>
          <p:nvPr/>
        </p:nvPicPr>
        <p:blipFill>
          <a:blip r:embed="rId7"/>
          <a:stretch>
            <a:fillRect/>
          </a:stretch>
        </p:blipFill>
        <p:spPr>
          <a:xfrm>
            <a:off x="8210939" y="40026"/>
            <a:ext cx="775882" cy="761425"/>
          </a:xfrm>
          <a:prstGeom prst="rect">
            <a:avLst/>
          </a:prstGeom>
        </p:spPr>
      </p:pic>
      <p:pic>
        <p:nvPicPr>
          <p:cNvPr id="7" name="Picture 6">
            <a:extLst>
              <a:ext uri="{FF2B5EF4-FFF2-40B4-BE49-F238E27FC236}">
                <a16:creationId xmlns:a16="http://schemas.microsoft.com/office/drawing/2014/main" id="{12FB6890-8B2E-E158-C5CC-7A44499EDFD3}"/>
              </a:ext>
            </a:extLst>
          </p:cNvPr>
          <p:cNvPicPr>
            <a:picLocks noChangeAspect="1"/>
          </p:cNvPicPr>
          <p:nvPr/>
        </p:nvPicPr>
        <p:blipFill>
          <a:blip r:embed="rId8"/>
          <a:stretch>
            <a:fillRect/>
          </a:stretch>
        </p:blipFill>
        <p:spPr>
          <a:xfrm>
            <a:off x="152400" y="6400800"/>
            <a:ext cx="315686" cy="218084"/>
          </a:xfrm>
          <a:prstGeom prst="rect">
            <a:avLst/>
          </a:prstGeom>
        </p:spPr>
      </p:pic>
      <p:sp>
        <p:nvSpPr>
          <p:cNvPr id="9" name="TextBox 8">
            <a:extLst>
              <a:ext uri="{FF2B5EF4-FFF2-40B4-BE49-F238E27FC236}">
                <a16:creationId xmlns:a16="http://schemas.microsoft.com/office/drawing/2014/main" id="{8093B501-085B-2915-1BC2-49B7F318F5D3}"/>
              </a:ext>
            </a:extLst>
          </p:cNvPr>
          <p:cNvSpPr txBox="1"/>
          <p:nvPr/>
        </p:nvSpPr>
        <p:spPr>
          <a:xfrm>
            <a:off x="5443" y="6579303"/>
            <a:ext cx="838200" cy="215444"/>
          </a:xfrm>
          <a:prstGeom prst="rect">
            <a:avLst/>
          </a:prstGeom>
          <a:noFill/>
          <a:ln>
            <a:noFill/>
          </a:ln>
        </p:spPr>
        <p:txBody>
          <a:bodyPr wrap="square" rtlCol="0">
            <a:spAutoFit/>
          </a:bodyPr>
          <a:lstStyle/>
          <a:p>
            <a:r>
              <a:rPr lang="en-US" sz="800" b="1" dirty="0"/>
              <a:t>NBC News</a:t>
            </a:r>
          </a:p>
        </p:txBody>
      </p:sp>
    </p:spTree>
    <p:extLst>
      <p:ext uri="{BB962C8B-B14F-4D97-AF65-F5344CB8AC3E}">
        <p14:creationId xmlns:p14="http://schemas.microsoft.com/office/powerpoint/2010/main" val="5120738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D5CF1C-7D8A-C10B-A875-2A48C5164FE9}"/>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3A5B7F9-E7BB-E00F-DCB1-E48932ADA7E9}"/>
              </a:ext>
            </a:extLst>
          </p:cNvPr>
          <p:cNvSpPr>
            <a:spLocks noGrp="1"/>
          </p:cNvSpPr>
          <p:nvPr>
            <p:ph type="sldNum" sz="quarter" idx="12"/>
          </p:nvPr>
        </p:nvSpPr>
        <p:spPr/>
        <p:txBody>
          <a:bodyPr/>
          <a:lstStyle/>
          <a:p>
            <a:fld id="{E002CC60-4B63-4052-8FFB-1C9700391EA7}" type="slidenum">
              <a:rPr lang="en-US" smtClean="0"/>
              <a:t>9</a:t>
            </a:fld>
            <a:endParaRPr lang="en-US"/>
          </a:p>
        </p:txBody>
      </p:sp>
      <p:sp>
        <p:nvSpPr>
          <p:cNvPr id="2" name="Title 5">
            <a:extLst>
              <a:ext uri="{FF2B5EF4-FFF2-40B4-BE49-F238E27FC236}">
                <a16:creationId xmlns:a16="http://schemas.microsoft.com/office/drawing/2014/main" id="{46EDE17B-5ED7-EB0F-6D1C-35D542DE4947}"/>
              </a:ext>
            </a:extLst>
          </p:cNvPr>
          <p:cNvSpPr>
            <a:spLocks noGrp="1"/>
          </p:cNvSpPr>
          <p:nvPr>
            <p:ph type="title"/>
          </p:nvPr>
        </p:nvSpPr>
        <p:spPr>
          <a:xfrm>
            <a:off x="0" y="0"/>
            <a:ext cx="7315200" cy="457200"/>
          </a:xfrm>
        </p:spPr>
        <p:txBody>
          <a:bodyPr>
            <a:normAutofit/>
          </a:bodyPr>
          <a:lstStyle/>
          <a:p>
            <a:pPr algn="l"/>
            <a:r>
              <a:rPr lang="en-US" sz="2400" b="1" dirty="0">
                <a:solidFill>
                  <a:srgbClr val="7030A0"/>
                </a:solidFill>
                <a:latin typeface="Rock Sans" pitchFamily="34" charset="0"/>
              </a:rPr>
              <a:t>V. Other Travel</a:t>
            </a:r>
          </a:p>
        </p:txBody>
      </p:sp>
      <p:sp>
        <p:nvSpPr>
          <p:cNvPr id="3" name="TextBox 2">
            <a:extLst>
              <a:ext uri="{FF2B5EF4-FFF2-40B4-BE49-F238E27FC236}">
                <a16:creationId xmlns:a16="http://schemas.microsoft.com/office/drawing/2014/main" id="{21D23971-153E-67D6-BFF4-71FF63B07430}"/>
              </a:ext>
            </a:extLst>
          </p:cNvPr>
          <p:cNvSpPr txBox="1"/>
          <p:nvPr/>
        </p:nvSpPr>
        <p:spPr>
          <a:xfrm>
            <a:off x="76200" y="619296"/>
            <a:ext cx="8841420" cy="5586145"/>
          </a:xfrm>
          <a:prstGeom prst="rect">
            <a:avLst/>
          </a:prstGeom>
          <a:noFill/>
        </p:spPr>
        <p:txBody>
          <a:bodyPr wrap="square" rtlCol="0">
            <a:spAutoFit/>
          </a:bodyPr>
          <a:lstStyle/>
          <a:p>
            <a:r>
              <a:rPr lang="en-US" sz="1050" b="1" dirty="0">
                <a:latin typeface="Rock Sans" panose="020B0500000000000000" pitchFamily="34" charset="0"/>
              </a:rPr>
              <a:t>Q: Is Amtrak First Class permissible if I am allowed to fly First Class for air? </a:t>
            </a:r>
            <a:endParaRPr lang="en-US" sz="1050" dirty="0">
              <a:latin typeface="Rock Sans" panose="020B0500000000000000" pitchFamily="34" charset="0"/>
            </a:endParaRPr>
          </a:p>
          <a:p>
            <a:r>
              <a:rPr lang="en-US" sz="1050" b="1" dirty="0">
                <a:latin typeface="Rock Sans" panose="020B0500000000000000" pitchFamily="34" charset="0"/>
              </a:rPr>
              <a:t>A: </a:t>
            </a:r>
            <a:r>
              <a:rPr lang="en-US" sz="1050" dirty="0">
                <a:latin typeface="Rock Sans" panose="020B0500000000000000" pitchFamily="34" charset="0"/>
              </a:rPr>
              <a:t>Per NBCU Policy, First Class Amtrak travel is prohibited. Exceptions to this policy need to obtain pre-approval from the Manager, the Business CFO, and the NBCU CFO. </a:t>
            </a:r>
            <a:endParaRPr lang="en-US" sz="1050" strike="sngStrike" dirty="0">
              <a:latin typeface="Rock Sans" panose="020B0500000000000000" pitchFamily="34" charset="0"/>
            </a:endParaRPr>
          </a:p>
          <a:p>
            <a:r>
              <a:rPr lang="en-US" sz="1050" dirty="0">
                <a:latin typeface="Rock Sans" panose="020B0500000000000000" pitchFamily="34" charset="0"/>
              </a:rPr>
              <a:t> </a:t>
            </a:r>
          </a:p>
          <a:p>
            <a:r>
              <a:rPr lang="en-US" sz="1050" b="1" dirty="0">
                <a:latin typeface="Rock Sans" panose="020B0500000000000000" pitchFamily="34" charset="0"/>
              </a:rPr>
              <a:t>Q: Is the Acela an accepted mode of transportation when traveling for business? </a:t>
            </a:r>
            <a:endParaRPr lang="en-US" sz="1050" dirty="0">
              <a:latin typeface="Rock Sans" panose="020B0500000000000000" pitchFamily="34" charset="0"/>
            </a:endParaRPr>
          </a:p>
          <a:p>
            <a:r>
              <a:rPr lang="en-US" sz="1050" b="1" dirty="0">
                <a:latin typeface="Rock Sans" panose="020B0500000000000000" pitchFamily="34" charset="0"/>
              </a:rPr>
              <a:t>A: </a:t>
            </a:r>
            <a:r>
              <a:rPr lang="en-US" sz="1050" dirty="0">
                <a:latin typeface="Rock Sans" panose="020B0500000000000000" pitchFamily="34" charset="0"/>
              </a:rPr>
              <a:t>Everyone is encouraged to take the Amtrak regional train which is significantly less expensive. However, Acela is permitted when required to adhere to a schedule (e.g. early morning meetings in the destination city).</a:t>
            </a:r>
          </a:p>
          <a:p>
            <a:endParaRPr lang="en-US" sz="1050" dirty="0">
              <a:latin typeface="Rock Sans" panose="020B0500000000000000" pitchFamily="34" charset="0"/>
            </a:endParaRPr>
          </a:p>
          <a:p>
            <a:r>
              <a:rPr lang="en-US" sz="1050" b="1" dirty="0">
                <a:latin typeface="Rock Sans" panose="020B0500000000000000" pitchFamily="34" charset="0"/>
              </a:rPr>
              <a:t>Q: Will I be able to submit laundry/dry cleaning expenses for reimbursement? </a:t>
            </a:r>
            <a:endParaRPr lang="en-US" sz="1050" dirty="0">
              <a:latin typeface="Rock Sans" panose="020B0500000000000000" pitchFamily="34" charset="0"/>
            </a:endParaRPr>
          </a:p>
          <a:p>
            <a:r>
              <a:rPr lang="en-US" sz="1050" b="1" dirty="0">
                <a:latin typeface="Rock Sans" panose="020B0500000000000000" pitchFamily="34" charset="0"/>
              </a:rPr>
              <a:t>A: </a:t>
            </a:r>
            <a:r>
              <a:rPr lang="en-US" sz="1050" dirty="0">
                <a:latin typeface="Rock Sans" pitchFamily="34" charset="0"/>
              </a:rPr>
              <a:t>Reasonable laundry and dry-cleaning expenses are reimbursable business expenses on trips for 4 or longer consecutive nights. Reasonable clothing pressing expenses are reimbursable on trips longer than 2 consecutive nights. The maximum amount allowed is up to $100 for each occurrence, respectively. </a:t>
            </a:r>
          </a:p>
          <a:p>
            <a:endParaRPr lang="en-US" sz="1050" dirty="0">
              <a:latin typeface="Rock Sans" pitchFamily="34" charset="0"/>
            </a:endParaRPr>
          </a:p>
          <a:p>
            <a:r>
              <a:rPr lang="en-US" sz="1050" b="1" dirty="0">
                <a:latin typeface="Rock Sans" panose="020B0500000000000000" pitchFamily="34" charset="0"/>
              </a:rPr>
              <a:t>Q: What is our National News tipping policy?</a:t>
            </a:r>
            <a:endParaRPr lang="en-US" sz="1050" dirty="0">
              <a:latin typeface="Rock Sans" panose="020B0500000000000000" pitchFamily="34" charset="0"/>
            </a:endParaRPr>
          </a:p>
          <a:p>
            <a:r>
              <a:rPr lang="en-US" sz="1050" b="1" dirty="0">
                <a:latin typeface="Rock Sans" panose="020B0500000000000000" pitchFamily="34" charset="0"/>
              </a:rPr>
              <a:t>A: </a:t>
            </a:r>
            <a:r>
              <a:rPr lang="en-US" sz="1050" dirty="0">
                <a:latin typeface="Rock Sans" pitchFamily="34" charset="0"/>
              </a:rPr>
              <a:t>Allowable tips during travel and dining are as follows:</a:t>
            </a:r>
          </a:p>
          <a:p>
            <a:pPr marL="742950" lvl="1" indent="-285750">
              <a:buFont typeface="Arial" panose="020B0604020202020204" pitchFamily="34" charset="0"/>
              <a:buChar char="•"/>
            </a:pPr>
            <a:r>
              <a:rPr lang="en-US" sz="1050" dirty="0">
                <a:latin typeface="Rock Sans" pitchFamily="34" charset="0"/>
              </a:rPr>
              <a:t>Crews traveling with equipment – Up to </a:t>
            </a:r>
            <a:r>
              <a:rPr lang="en-US" sz="1050" b="1" dirty="0">
                <a:latin typeface="Rock Sans" panose="020B0500000000000000" pitchFamily="34" charset="0"/>
              </a:rPr>
              <a:t>$3</a:t>
            </a:r>
            <a:r>
              <a:rPr lang="en-US" sz="1050" dirty="0">
                <a:latin typeface="Rock Sans" panose="020B0500000000000000" pitchFamily="34" charset="0"/>
              </a:rPr>
              <a:t> per case (</a:t>
            </a:r>
            <a:r>
              <a:rPr lang="en-US" sz="1050" b="1" dirty="0">
                <a:latin typeface="Rock Sans" panose="020B0500000000000000" pitchFamily="34" charset="0"/>
              </a:rPr>
              <a:t>$5 </a:t>
            </a:r>
            <a:r>
              <a:rPr lang="en-US" sz="1050" dirty="0">
                <a:latin typeface="Rock Sans" pitchFamily="34" charset="0"/>
              </a:rPr>
              <a:t>per case in qualifying circumstances, e.g., crew member traveling alone and having to leave gear with skycap while returning rental car)</a:t>
            </a:r>
          </a:p>
          <a:p>
            <a:pPr marL="742950" lvl="1" indent="-285750">
              <a:buFont typeface="Arial" panose="020B0604020202020204" pitchFamily="34" charset="0"/>
              <a:buChar char="•"/>
            </a:pPr>
            <a:r>
              <a:rPr lang="en-US" sz="1050" dirty="0">
                <a:latin typeface="Rock Sans" pitchFamily="34" charset="0"/>
              </a:rPr>
              <a:t>Bellhops/Valets – Up to </a:t>
            </a:r>
            <a:r>
              <a:rPr lang="en-US" sz="1050" b="1" dirty="0">
                <a:latin typeface="Rock Sans" panose="020B0500000000000000" pitchFamily="34" charset="0"/>
              </a:rPr>
              <a:t>$2</a:t>
            </a:r>
            <a:r>
              <a:rPr lang="en-US" sz="1050" dirty="0">
                <a:latin typeface="Rock Sans" pitchFamily="34" charset="0"/>
              </a:rPr>
              <a:t> per bag</a:t>
            </a:r>
          </a:p>
          <a:p>
            <a:pPr marL="742950" lvl="1" indent="-285750">
              <a:buFont typeface="Arial" panose="020B0604020202020204" pitchFamily="34" charset="0"/>
              <a:buChar char="•"/>
            </a:pPr>
            <a:r>
              <a:rPr lang="en-US" sz="1050" dirty="0">
                <a:latin typeface="Rock Sans" pitchFamily="34" charset="0"/>
              </a:rPr>
              <a:t>Housekeeping – Up to </a:t>
            </a:r>
            <a:r>
              <a:rPr lang="en-US" sz="1050" b="1" dirty="0">
                <a:latin typeface="Rock Sans" panose="020B0500000000000000" pitchFamily="34" charset="0"/>
              </a:rPr>
              <a:t>$3</a:t>
            </a:r>
            <a:r>
              <a:rPr lang="en-US" sz="1050" dirty="0">
                <a:latin typeface="Rock Sans" pitchFamily="34" charset="0"/>
              </a:rPr>
              <a:t> per day</a:t>
            </a:r>
          </a:p>
          <a:p>
            <a:pPr marL="742950" lvl="1" indent="-285750">
              <a:buFont typeface="Arial" panose="020B0604020202020204" pitchFamily="34" charset="0"/>
              <a:buChar char="•"/>
            </a:pPr>
            <a:r>
              <a:rPr lang="en-US" sz="1050" dirty="0">
                <a:latin typeface="Rock Sans" pitchFamily="34" charset="0"/>
              </a:rPr>
              <a:t>Dining and ground transportation (Taxis, Uber, Lyft) – Up to </a:t>
            </a:r>
            <a:r>
              <a:rPr lang="en-US" sz="1050" b="1" dirty="0">
                <a:latin typeface="Rock Sans" panose="020B0500000000000000" pitchFamily="34" charset="0"/>
              </a:rPr>
              <a:t>20</a:t>
            </a:r>
            <a:r>
              <a:rPr lang="en-US" sz="1050" dirty="0">
                <a:latin typeface="Rock Sans" panose="020B0500000000000000" pitchFamily="34" charset="0"/>
              </a:rPr>
              <a:t>% of sub-total</a:t>
            </a:r>
          </a:p>
          <a:p>
            <a:endParaRPr lang="en-US" sz="1050" dirty="0">
              <a:latin typeface="Rock Sans" panose="020B0500000000000000" pitchFamily="34" charset="0"/>
            </a:endParaRPr>
          </a:p>
          <a:p>
            <a:r>
              <a:rPr lang="en-US" sz="1050" b="1" dirty="0">
                <a:latin typeface="Rock Sans" panose="020B0500000000000000" pitchFamily="34" charset="0"/>
              </a:rPr>
              <a:t>Q</a:t>
            </a:r>
            <a:r>
              <a:rPr lang="en-US" sz="1050" dirty="0">
                <a:latin typeface="Rock Sans" panose="020B0500000000000000" pitchFamily="34" charset="0"/>
              </a:rPr>
              <a:t>: </a:t>
            </a:r>
            <a:r>
              <a:rPr lang="en-US" sz="1050" b="1" dirty="0">
                <a:latin typeface="Rock Sans" panose="020B0500000000000000" pitchFamily="34" charset="0"/>
              </a:rPr>
              <a:t>Can technology purchases be made on the T&amp;E card?</a:t>
            </a:r>
          </a:p>
          <a:p>
            <a:r>
              <a:rPr lang="en-US" sz="1050" b="1" dirty="0">
                <a:latin typeface="Rock Sans" panose="020B0500000000000000" pitchFamily="34" charset="0"/>
              </a:rPr>
              <a:t>A</a:t>
            </a:r>
            <a:r>
              <a:rPr lang="en-US" sz="1050" dirty="0">
                <a:latin typeface="Rock Sans" panose="020B0500000000000000" pitchFamily="34" charset="0"/>
              </a:rPr>
              <a:t>: No, technology such as laptops, mobile devices, chargers, cables, and other phone accessories (e.g. headphones) must be </a:t>
            </a:r>
          </a:p>
          <a:p>
            <a:r>
              <a:rPr lang="en-US" sz="1050" dirty="0">
                <a:latin typeface="Rock Sans" panose="020B0500000000000000" pitchFamily="34" charset="0"/>
              </a:rPr>
              <a:t>purchased through official NBCU channels (</a:t>
            </a:r>
            <a:r>
              <a:rPr lang="en-US" sz="1050" dirty="0">
                <a:latin typeface="Rock Sans" panose="020B0500000000000000" pitchFamily="34" charset="0"/>
                <a:hlinkClick r:id="rId2"/>
              </a:rPr>
              <a:t>ServiceNow</a:t>
            </a:r>
            <a:r>
              <a:rPr lang="en-US" sz="1050" dirty="0">
                <a:latin typeface="Rock Sans" panose="020B0500000000000000" pitchFamily="34" charset="0"/>
              </a:rPr>
              <a:t>). For Fully Remote employees, please contact your HR Manager. </a:t>
            </a:r>
          </a:p>
          <a:p>
            <a:endParaRPr lang="en-US" sz="1050" b="1" dirty="0">
              <a:latin typeface="Rock Sans" pitchFamily="34" charset="0"/>
            </a:endParaRPr>
          </a:p>
          <a:p>
            <a:r>
              <a:rPr lang="en-US" sz="1050" b="1" dirty="0">
                <a:latin typeface="Rock Sans" pitchFamily="34" charset="0"/>
              </a:rPr>
              <a:t>Q: If I am traveling for business and forgot something at home, am I able to expense the new items as replacements on my Corporate T&amp;E card?</a:t>
            </a:r>
          </a:p>
          <a:p>
            <a:r>
              <a:rPr lang="en-US" sz="1050" b="1" dirty="0">
                <a:latin typeface="Rock Sans" pitchFamily="34" charset="0"/>
              </a:rPr>
              <a:t>A: </a:t>
            </a:r>
            <a:r>
              <a:rPr lang="en-US" sz="1050" dirty="0">
                <a:latin typeface="Rock Sans" panose="020B0500000000000000" pitchFamily="34" charset="0"/>
              </a:rPr>
              <a:t>No new items (clothes, phone chargers, toiletries, makeup, skincare, etc.) are to be bought as replacements on the Corporate T&amp;E card due to forgetfulness. Any forgotten personal items are to be paid by the employee’s personal form of payment. These expenses will NOT be reimbursed by NBCU.  </a:t>
            </a:r>
          </a:p>
          <a:p>
            <a:r>
              <a:rPr lang="en-US" sz="1050" dirty="0">
                <a:latin typeface="Rock Sans" panose="020B0500000000000000" pitchFamily="34" charset="0"/>
              </a:rPr>
              <a:t>Any exceptions must be approved by Manager &amp; Finance before reimbursements are submitted in Concur. </a:t>
            </a:r>
          </a:p>
          <a:p>
            <a:endParaRPr lang="en-US" sz="1050" dirty="0">
              <a:latin typeface="Rock Sans" panose="020B0500000000000000" pitchFamily="34" charset="0"/>
            </a:endParaRPr>
          </a:p>
          <a:p>
            <a:r>
              <a:rPr lang="en-US" sz="1050" b="1" dirty="0">
                <a:latin typeface="Rock Sans" panose="020B0500000000000000" pitchFamily="34" charset="0"/>
              </a:rPr>
              <a:t>Q: Can I buy or reload the </a:t>
            </a:r>
            <a:r>
              <a:rPr lang="en-US" sz="1050" b="1" dirty="0" err="1">
                <a:latin typeface="Rock Sans" panose="020B0500000000000000" pitchFamily="34" charset="0"/>
              </a:rPr>
              <a:t>Metrocard</a:t>
            </a:r>
            <a:r>
              <a:rPr lang="en-US" sz="1050" b="1" dirty="0">
                <a:latin typeface="Rock Sans" panose="020B0500000000000000" pitchFamily="34" charset="0"/>
              </a:rPr>
              <a:t> when traveling for business?</a:t>
            </a:r>
          </a:p>
          <a:p>
            <a:r>
              <a:rPr lang="en-US" sz="1050" b="1" dirty="0">
                <a:latin typeface="Rock Sans" panose="020B0500000000000000" pitchFamily="34" charset="0"/>
              </a:rPr>
              <a:t>A</a:t>
            </a:r>
            <a:r>
              <a:rPr lang="en-US" sz="1050" dirty="0">
                <a:latin typeface="Rock Sans" panose="020B0500000000000000" pitchFamily="34" charset="0"/>
              </a:rPr>
              <a:t>: No. All travel expenses must be directly charged to the Corporate T&amp;E card. </a:t>
            </a:r>
          </a:p>
        </p:txBody>
      </p:sp>
      <p:pic>
        <p:nvPicPr>
          <p:cNvPr id="8" name="Picture 7">
            <a:extLst>
              <a:ext uri="{FF2B5EF4-FFF2-40B4-BE49-F238E27FC236}">
                <a16:creationId xmlns:a16="http://schemas.microsoft.com/office/drawing/2014/main" id="{B235C208-880B-8CFC-389A-0ABAF987461E}"/>
              </a:ext>
            </a:extLst>
          </p:cNvPr>
          <p:cNvPicPr>
            <a:picLocks noChangeAspect="1"/>
          </p:cNvPicPr>
          <p:nvPr/>
        </p:nvPicPr>
        <p:blipFill>
          <a:blip r:embed="rId3"/>
          <a:stretch>
            <a:fillRect/>
          </a:stretch>
        </p:blipFill>
        <p:spPr>
          <a:xfrm>
            <a:off x="7620000" y="9503"/>
            <a:ext cx="1348837" cy="743236"/>
          </a:xfrm>
          <a:prstGeom prst="rect">
            <a:avLst/>
          </a:prstGeom>
        </p:spPr>
      </p:pic>
      <p:pic>
        <p:nvPicPr>
          <p:cNvPr id="7" name="Picture 6">
            <a:extLst>
              <a:ext uri="{FF2B5EF4-FFF2-40B4-BE49-F238E27FC236}">
                <a16:creationId xmlns:a16="http://schemas.microsoft.com/office/drawing/2014/main" id="{3A0B3A5B-0508-EB41-258C-B6B853856D80}"/>
              </a:ext>
            </a:extLst>
          </p:cNvPr>
          <p:cNvPicPr>
            <a:picLocks noChangeAspect="1"/>
          </p:cNvPicPr>
          <p:nvPr/>
        </p:nvPicPr>
        <p:blipFill>
          <a:blip r:embed="rId4"/>
          <a:stretch>
            <a:fillRect/>
          </a:stretch>
        </p:blipFill>
        <p:spPr>
          <a:xfrm>
            <a:off x="152400" y="6400800"/>
            <a:ext cx="315686" cy="218084"/>
          </a:xfrm>
          <a:prstGeom prst="rect">
            <a:avLst/>
          </a:prstGeom>
        </p:spPr>
      </p:pic>
      <p:sp>
        <p:nvSpPr>
          <p:cNvPr id="9" name="TextBox 8">
            <a:extLst>
              <a:ext uri="{FF2B5EF4-FFF2-40B4-BE49-F238E27FC236}">
                <a16:creationId xmlns:a16="http://schemas.microsoft.com/office/drawing/2014/main" id="{36E1540F-E1CB-DE4B-47C2-E7B552D417B6}"/>
              </a:ext>
            </a:extLst>
          </p:cNvPr>
          <p:cNvSpPr txBox="1"/>
          <p:nvPr/>
        </p:nvSpPr>
        <p:spPr>
          <a:xfrm>
            <a:off x="5443" y="6579303"/>
            <a:ext cx="838200" cy="215444"/>
          </a:xfrm>
          <a:prstGeom prst="rect">
            <a:avLst/>
          </a:prstGeom>
          <a:noFill/>
          <a:ln>
            <a:noFill/>
          </a:ln>
        </p:spPr>
        <p:txBody>
          <a:bodyPr wrap="square" rtlCol="0">
            <a:spAutoFit/>
          </a:bodyPr>
          <a:lstStyle/>
          <a:p>
            <a:r>
              <a:rPr lang="en-US" sz="800" b="1" dirty="0"/>
              <a:t>NBC News</a:t>
            </a:r>
          </a:p>
        </p:txBody>
      </p:sp>
    </p:spTree>
    <p:extLst>
      <p:ext uri="{BB962C8B-B14F-4D97-AF65-F5344CB8AC3E}">
        <p14:creationId xmlns:p14="http://schemas.microsoft.com/office/powerpoint/2010/main" val="3696936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AA415B747226341A5190E16D738DD08" ma:contentTypeVersion="16" ma:contentTypeDescription="Create a new document." ma:contentTypeScope="" ma:versionID="e54b88e2204f47ff6cd097b08a7db598">
  <xsd:schema xmlns:xsd="http://www.w3.org/2001/XMLSchema" xmlns:xs="http://www.w3.org/2001/XMLSchema" xmlns:p="http://schemas.microsoft.com/office/2006/metadata/properties" xmlns:ns2="5bca47a3-447c-4c8e-8966-da255eb1641c" xmlns:ns3="2c5c439e-cd99-4cb5-9083-84cca9cb7e6d" targetNamespace="http://schemas.microsoft.com/office/2006/metadata/properties" ma:root="true" ma:fieldsID="9379ba62ebacbd96b1bdc10e3b6c2f21" ns2:_="" ns3:_="">
    <xsd:import namespace="5bca47a3-447c-4c8e-8966-da255eb1641c"/>
    <xsd:import namespace="2c5c439e-cd99-4cb5-9083-84cca9cb7e6d"/>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SearchProperties" minOccurs="0"/>
                <xsd:element ref="ns2:MediaServiceDateTaken" minOccurs="0"/>
                <xsd:element ref="ns2:MediaLengthInSeconds" minOccurs="0"/>
                <xsd:element ref="ns2:MediaServiceLocation"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bca47a3-447c-4c8e-8966-da255eb1641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30a8953a-0f76-4065-aa02-9ef2a37d2846"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Location" ma:index="22" nillable="true" ma:displayName="Location" ma:description="" ma:indexed="true" ma:internalName="MediaServiceLocation" ma:readOnly="true">
      <xsd:simpleType>
        <xsd:restriction base="dms:Text"/>
      </xsd:simpleType>
    </xsd:element>
    <xsd:element name="MediaServiceBillingMetadata" ma:index="2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c5c439e-cd99-4cb5-9083-84cca9cb7e6d"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01fbd653-ae43-484b-b752-51eb9206c43a}" ma:internalName="TaxCatchAll" ma:showField="CatchAllData" ma:web="2c5c439e-cd99-4cb5-9083-84cca9cb7e6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2c5c439e-cd99-4cb5-9083-84cca9cb7e6d" xsi:nil="true"/>
    <lcf76f155ced4ddcb4097134ff3c332f xmlns="5bca47a3-447c-4c8e-8966-da255eb1641c">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ED2688BA-929A-408C-826C-218601AF58C9}">
  <ds:schemaRefs>
    <ds:schemaRef ds:uri="http://schemas.microsoft.com/sharepoint/v3/contenttype/forms"/>
  </ds:schemaRefs>
</ds:datastoreItem>
</file>

<file path=customXml/itemProps2.xml><?xml version="1.0" encoding="utf-8"?>
<ds:datastoreItem xmlns:ds="http://schemas.openxmlformats.org/officeDocument/2006/customXml" ds:itemID="{AF6758B3-9C59-4698-B738-C0031A46D1A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bca47a3-447c-4c8e-8966-da255eb1641c"/>
    <ds:schemaRef ds:uri="2c5c439e-cd99-4cb5-9083-84cca9cb7e6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A7E59F2-BCA7-4A27-A0F1-E41041DB3EE1}">
  <ds:schemaRefs>
    <ds:schemaRef ds:uri="http://schemas.microsoft.com/office/2006/metadata/properties"/>
    <ds:schemaRef ds:uri="http://purl.org/dc/dcmitype/"/>
    <ds:schemaRef ds:uri="http://purl.org/dc/elements/1.1/"/>
    <ds:schemaRef ds:uri="http://www.w3.org/XML/1998/namespace"/>
    <ds:schemaRef ds:uri="2c5c439e-cd99-4cb5-9083-84cca9cb7e6d"/>
    <ds:schemaRef ds:uri="http://schemas.microsoft.com/office/2006/documentManagement/types"/>
    <ds:schemaRef ds:uri="http://purl.org/dc/terms/"/>
    <ds:schemaRef ds:uri="http://schemas.openxmlformats.org/package/2006/metadata/core-properties"/>
    <ds:schemaRef ds:uri="http://schemas.microsoft.com/office/infopath/2007/PartnerControls"/>
    <ds:schemaRef ds:uri="5bca47a3-447c-4c8e-8966-da255eb1641c"/>
  </ds:schemaRefs>
</ds:datastoreItem>
</file>

<file path=docProps/app.xml><?xml version="1.0" encoding="utf-8"?>
<Properties xmlns="http://schemas.openxmlformats.org/officeDocument/2006/extended-properties" xmlns:vt="http://schemas.openxmlformats.org/officeDocument/2006/docPropsVTypes">
  <TotalTime>3876</TotalTime>
  <Words>5298</Words>
  <Application>Microsoft Office PowerPoint</Application>
  <PresentationFormat>On-screen Show (4:3)</PresentationFormat>
  <Paragraphs>302</Paragraphs>
  <Slides>13</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Rock Sans</vt:lpstr>
      <vt:lpstr>Office Theme</vt:lpstr>
      <vt:lpstr>This Policy is intended to act as an addendum to the NBCU Corporate T&amp;E Policy for expenses incurred on behalf of the NBCU NBC News (including Talent, Contractors/Freelancers, etc). Employees affiliated with a union or guild should also refer to their governing labor agreements for T&amp;E guidance.</vt:lpstr>
      <vt:lpstr>Receipt Requirements </vt:lpstr>
      <vt:lpstr>Travel &amp; Entertainment FAQs</vt:lpstr>
      <vt:lpstr>Table of Contents</vt:lpstr>
      <vt:lpstr>I. General Rules</vt:lpstr>
      <vt:lpstr>II. Air Travel</vt:lpstr>
      <vt:lpstr>III. Lodging</vt:lpstr>
      <vt:lpstr>IV. Ground Transportation</vt:lpstr>
      <vt:lpstr>V. Other Travel</vt:lpstr>
      <vt:lpstr>VI. Meals </vt:lpstr>
      <vt:lpstr>VII. Gifts </vt:lpstr>
      <vt:lpstr>VIII. Communication </vt:lpstr>
      <vt:lpstr>IX. Miscellaneous </vt:lpstr>
    </vt:vector>
  </TitlesOfParts>
  <Company>NBC Universal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T&amp;E and P-Card Guide</dc:title>
  <dc:creator>Ulloa, Melanie (206417730)</dc:creator>
  <cp:lastModifiedBy>Oh, Michelle (NBCUniversal)</cp:lastModifiedBy>
  <cp:revision>173</cp:revision>
  <cp:lastPrinted>2025-02-25T21:27:45Z</cp:lastPrinted>
  <dcterms:created xsi:type="dcterms:W3CDTF">2014-03-07T17:47:39Z</dcterms:created>
  <dcterms:modified xsi:type="dcterms:W3CDTF">2025-09-23T20:19:17Z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0x0101007AA415B747226341A5190E16D738DD08</vt:lpwstr>
  </property>
  <property fmtid="{D5CDD505-2E9C-101B-9397-08002B2CF9AE}" pid="3" name="MediaServiceImageTags">
    <vt:lpwstr/>
  </property>
</Properties>
</file>